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handoutMasterIdLst>
    <p:handoutMasterId r:id="rId21"/>
  </p:handoutMasterIdLst>
  <p:sldIdLst>
    <p:sldId id="265" r:id="rId5"/>
    <p:sldId id="310" r:id="rId6"/>
    <p:sldId id="311" r:id="rId7"/>
    <p:sldId id="312" r:id="rId8"/>
    <p:sldId id="313" r:id="rId9"/>
    <p:sldId id="314" r:id="rId10"/>
    <p:sldId id="315" r:id="rId11"/>
    <p:sldId id="317" r:id="rId12"/>
    <p:sldId id="316" r:id="rId13"/>
    <p:sldId id="318" r:id="rId14"/>
    <p:sldId id="319" r:id="rId15"/>
    <p:sldId id="323" r:id="rId16"/>
    <p:sldId id="321" r:id="rId17"/>
    <p:sldId id="322" r:id="rId18"/>
    <p:sldId id="320" r:id="rId19"/>
  </p:sldIdLst>
  <p:sldSz cx="12188825" cy="6858000"/>
  <p:notesSz cx="6807200" cy="9939338"/>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9" autoAdjust="0"/>
  </p:normalViewPr>
  <p:slideViewPr>
    <p:cSldViewPr showGuides="1">
      <p:cViewPr varScale="1">
        <p:scale>
          <a:sx n="74" d="100"/>
          <a:sy n="74" d="100"/>
        </p:scale>
        <p:origin x="-312" y="-90"/>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59088EAF-6ECA-4616-85EF-35AA19C641F3}" type="datetimeFigureOut">
              <a:rPr lang="en-US"/>
              <a:t>10/11/2016</a:t>
            </a:fld>
            <a:endParaRPr/>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ABD2D7A-D230-4F91-BD59-0A39C2703BA8}" type="datetimeFigureOut">
              <a:rPr lang="en-US"/>
              <a:t>10/11/2016</a:t>
            </a:fld>
            <a:endParaRPr/>
          </a:p>
        </p:txBody>
      </p:sp>
      <p:sp>
        <p:nvSpPr>
          <p:cNvPr id="4" name="Slide Image Placeholder 3"/>
          <p:cNvSpPr>
            <a:spLocks noGrp="1" noRot="1" noChangeAspect="1"/>
          </p:cNvSpPr>
          <p:nvPr>
            <p:ph type="sldImg" idx="2"/>
          </p:nvPr>
        </p:nvSpPr>
        <p:spPr>
          <a:xfrm>
            <a:off x="93663" y="746125"/>
            <a:ext cx="6619875"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AU"/>
              <a:t>HSC Drama - Approaches to Acting - Cultural &amp; Historical Background to Theatre of the Oppressed</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AU"/>
              <a:t>HSC Drama - Approaches to Acting - Cultural &amp; Historical Background to Theatre of the Oppressed</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AU"/>
              <a:t>HSC Drama - Approaches to Acting - Cultural &amp; Historical Background to Theatre of the Oppressed</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AU"/>
              <a:t>HSC Drama - Approaches to Acting - Cultural &amp; Historical Background to Theatre of the Oppressed</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AU"/>
              <a:t>HSC Drama - Approaches to Acting - Cultural &amp; Historical Background to Theatre of the Oppressed</a:t>
            </a:r>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AU"/>
              <a:t>HSC Drama - Approaches to Acting - Cultural &amp; Historical Background to Theatre of the Oppressed</a:t>
            </a:r>
            <a:endParaRPr dirty="0"/>
          </a:p>
        </p:txBody>
      </p:sp>
      <p:sp>
        <p:nvSpPr>
          <p:cNvPr id="7" name="Date Placeholder 6"/>
          <p:cNvSpPr>
            <a:spLocks noGrp="1"/>
          </p:cNvSpPr>
          <p:nvPr>
            <p:ph type="dt" sz="half" idx="10"/>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AU"/>
              <a:t>HSC Drama - Approaches to Acting - Cultural &amp; Historical Background to Theatre of the Oppressed</a:t>
            </a:r>
            <a:endParaRPr/>
          </a:p>
        </p:txBody>
      </p:sp>
      <p:sp>
        <p:nvSpPr>
          <p:cNvPr id="3" name="Date Placeholder 2"/>
          <p:cNvSpPr>
            <a:spLocks noGrp="1"/>
          </p:cNvSpPr>
          <p:nvPr>
            <p:ph type="dt" sz="half" idx="10"/>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HSC Drama - Approaches to Acting - Cultural &amp; Historical Background to Theatre of the Oppressed</a:t>
            </a:r>
            <a:endParaRPr/>
          </a:p>
        </p:txBody>
      </p:sp>
      <p:sp>
        <p:nvSpPr>
          <p:cNvPr id="2" name="Date Placeholder 1"/>
          <p:cNvSpPr>
            <a:spLocks noGrp="1"/>
          </p:cNvSpPr>
          <p:nvPr>
            <p:ph type="dt" sz="half" idx="10"/>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AU"/>
              <a:t>HSC Drama - Approaches to Acting - Cultural &amp; Historical Background to Theatre of the Oppressed</a:t>
            </a:r>
            <a:endParaRPr/>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r>
              <a:rPr lang="en-AU"/>
              <a:t>HSC Drama - Approaches to Acting - Cultural &amp; Historical Background to Theatre of the Oppressed</a:t>
            </a:r>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AU"/>
              <a:t>HSC Drama - Approaches to Acting - Cultural &amp; Historical Background to Theatre of the Oppressed</a:t>
            </a:r>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u="none"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b="0" i="0" u="none"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Joker_(playing_card)" TargetMode="External"/><Relationship Id="rId2" Type="http://schemas.openxmlformats.org/officeDocument/2006/relationships/hyperlink" Target="https://en.wikipedia.org/wiki/Augusto_Boa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udy.com/academy/lesson/military-rule-democratic-reform-in-brazil.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Theatre of the Oppressed</a:t>
            </a:r>
          </a:p>
        </p:txBody>
      </p:sp>
      <p:sp>
        <p:nvSpPr>
          <p:cNvPr id="4" name="Subtitle 3"/>
          <p:cNvSpPr>
            <a:spLocks noGrp="1"/>
          </p:cNvSpPr>
          <p:nvPr>
            <p:ph type="subTitle" idx="1"/>
          </p:nvPr>
        </p:nvSpPr>
        <p:spPr/>
        <p:txBody>
          <a:bodyPr/>
          <a:lstStyle/>
          <a:p>
            <a:r>
              <a:rPr lang="it-IT" dirty="0"/>
              <a:t>Cultural and historical background</a:t>
            </a:r>
          </a:p>
        </p:txBody>
      </p:sp>
      <p:pic>
        <p:nvPicPr>
          <p:cNvPr id="6" name="Picture 5"/>
          <p:cNvPicPr>
            <a:picLocks noChangeAspect="1"/>
          </p:cNvPicPr>
          <p:nvPr/>
        </p:nvPicPr>
        <p:blipFill>
          <a:blip r:embed="rId2"/>
          <a:stretch>
            <a:fillRect/>
          </a:stretch>
        </p:blipFill>
        <p:spPr>
          <a:xfrm>
            <a:off x="1065213" y="332656"/>
            <a:ext cx="4165103" cy="2332458"/>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Augusto Boal &amp; Theatre of the Oppressed</a:t>
            </a:r>
            <a:endParaRPr lang="en-AU" dirty="0"/>
          </a:p>
        </p:txBody>
      </p:sp>
      <p:sp>
        <p:nvSpPr>
          <p:cNvPr id="3" name="Content Placeholder 2"/>
          <p:cNvSpPr>
            <a:spLocks noGrp="1"/>
          </p:cNvSpPr>
          <p:nvPr>
            <p:ph idx="1"/>
          </p:nvPr>
        </p:nvSpPr>
        <p:spPr/>
        <p:txBody>
          <a:bodyPr/>
          <a:lstStyle/>
          <a:p>
            <a:r>
              <a:rPr lang="en-AU" dirty="0" smtClean="0"/>
              <a:t>TOTO was established in the early 1970’s by Boal</a:t>
            </a:r>
          </a:p>
          <a:p>
            <a:r>
              <a:rPr lang="en-AU" dirty="0" smtClean="0"/>
              <a:t>A participatory theatre which fosters democratic and cooperative forms of interaction among participants</a:t>
            </a:r>
          </a:p>
          <a:p>
            <a:r>
              <a:rPr lang="en-AU" dirty="0" smtClean="0"/>
              <a:t>Here, theatre is emphasised not as a spectacle but rather as a language accessible to all</a:t>
            </a:r>
          </a:p>
          <a:p>
            <a:r>
              <a:rPr lang="en-AU" dirty="0" smtClean="0"/>
              <a:t>A type of theatre that allows people who are oppressed to learn ways of fighting back against oppression in their daily lives</a:t>
            </a:r>
          </a:p>
          <a:p>
            <a:r>
              <a:rPr lang="en-AU" b="1" dirty="0" smtClean="0"/>
              <a:t>Forum Theatre</a:t>
            </a:r>
            <a:r>
              <a:rPr lang="en-AU" dirty="0" smtClean="0"/>
              <a:t>, </a:t>
            </a:r>
            <a:r>
              <a:rPr lang="en-AU" b="1" dirty="0" smtClean="0"/>
              <a:t>Image Theatre </a:t>
            </a:r>
            <a:r>
              <a:rPr lang="en-AU" dirty="0" smtClean="0"/>
              <a:t>and </a:t>
            </a:r>
            <a:r>
              <a:rPr lang="en-AU" b="1" dirty="0" smtClean="0"/>
              <a:t>Invisible Theatre </a:t>
            </a:r>
            <a:r>
              <a:rPr lang="en-AU" dirty="0" smtClean="0"/>
              <a:t>are the major parts of Theatre of the Oppressed</a:t>
            </a:r>
          </a:p>
          <a:p>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10</a:t>
            </a:fld>
            <a:endParaRPr lang="en-AU"/>
          </a:p>
        </p:txBody>
      </p:sp>
    </p:spTree>
    <p:extLst>
      <p:ext uri="{BB962C8B-B14F-4D97-AF65-F5344CB8AC3E}">
        <p14:creationId xmlns:p14="http://schemas.microsoft.com/office/powerpoint/2010/main" val="248610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Augusto Boal &amp; Theatre of the Oppressed</a:t>
            </a:r>
            <a:endParaRPr lang="en-AU" dirty="0"/>
          </a:p>
        </p:txBody>
      </p:sp>
      <p:sp>
        <p:nvSpPr>
          <p:cNvPr id="3" name="Content Placeholder 2"/>
          <p:cNvSpPr>
            <a:spLocks noGrp="1"/>
          </p:cNvSpPr>
          <p:nvPr>
            <p:ph idx="1"/>
          </p:nvPr>
        </p:nvSpPr>
        <p:spPr/>
        <p:txBody>
          <a:bodyPr/>
          <a:lstStyle/>
          <a:p>
            <a:r>
              <a:rPr lang="en-AU" dirty="0" smtClean="0"/>
              <a:t>While exiled in Argentina, Boal developed Invisible Theatre to get around the repressive political climate.</a:t>
            </a:r>
          </a:p>
          <a:p>
            <a:r>
              <a:rPr lang="en-AU" dirty="0" smtClean="0"/>
              <a:t>Overall, Boal used TOTO to transform the “monologue” of the traditional performance into a “dialogue” between the audience and the stage.</a:t>
            </a:r>
          </a:p>
          <a:p>
            <a:r>
              <a:rPr lang="en-AU" dirty="0" smtClean="0"/>
              <a:t>SPECT-ACTOR </a:t>
            </a:r>
            <a:r>
              <a:rPr lang="en-AU" dirty="0" smtClean="0">
                <a:sym typeface="Wingdings" panose="05000000000000000000" pitchFamily="2" charset="2"/>
              </a:rPr>
              <a:t> Boal defined the audience members who participate in TOTO as ‘spect-actors’. A process whereby audience members could stop a performance and take over from an actor playing a particular character/role and try out alternative strategies to resolve issues of oppression.</a:t>
            </a:r>
            <a:endParaRPr lang="en-AU" dirty="0" smtClean="0"/>
          </a:p>
          <a:p>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11</a:t>
            </a:fld>
            <a:endParaRPr lang="en-AU"/>
          </a:p>
        </p:txBody>
      </p:sp>
    </p:spTree>
    <p:extLst>
      <p:ext uri="{BB962C8B-B14F-4D97-AF65-F5344CB8AC3E}">
        <p14:creationId xmlns:p14="http://schemas.microsoft.com/office/powerpoint/2010/main" val="258944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Role of the Joker</a:t>
            </a:r>
            <a:endParaRPr lang="en-AU" dirty="0"/>
          </a:p>
        </p:txBody>
      </p:sp>
      <p:sp>
        <p:nvSpPr>
          <p:cNvPr id="3" name="Content Placeholder 2"/>
          <p:cNvSpPr>
            <a:spLocks noGrp="1"/>
          </p:cNvSpPr>
          <p:nvPr>
            <p:ph idx="1"/>
          </p:nvPr>
        </p:nvSpPr>
        <p:spPr/>
        <p:txBody>
          <a:bodyPr/>
          <a:lstStyle/>
          <a:p>
            <a:r>
              <a:rPr lang="en-AU" dirty="0"/>
              <a:t>Much of </a:t>
            </a:r>
            <a:r>
              <a:rPr lang="en-AU" dirty="0">
                <a:hlinkClick r:id="rId2" tooltip="Augusto Boal"/>
              </a:rPr>
              <a:t>Augusto Boal</a:t>
            </a:r>
            <a:r>
              <a:rPr lang="en-AU" dirty="0"/>
              <a:t>'s theatrical process requires a neutral party to be at the centre of proceedings. This individual is usually called the "facilitator". In Boal's literature this role is referred to as the "joker", in reference to the neutrality of the </a:t>
            </a:r>
            <a:r>
              <a:rPr lang="en-AU" dirty="0">
                <a:hlinkClick r:id="rId3" tooltip="Joker (playing card)"/>
              </a:rPr>
              <a:t>Joker card</a:t>
            </a:r>
            <a:r>
              <a:rPr lang="en-AU" dirty="0"/>
              <a:t> in a deck of playing cards.</a:t>
            </a:r>
          </a:p>
          <a:p>
            <a:r>
              <a:rPr lang="en-AU" dirty="0"/>
              <a:t>In most cases, but not all, this would be a drama workshop leader. This person takes responsibility for the logistics of the process and ensures a fair proceeding, but must never comment upon or intervene in the content of the performance, as that is the province of the "spect-actors".</a:t>
            </a:r>
          </a:p>
          <a:p>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12</a:t>
            </a:fld>
            <a:endParaRPr lang="en-AU"/>
          </a:p>
        </p:txBody>
      </p:sp>
    </p:spTree>
    <p:extLst>
      <p:ext uri="{BB962C8B-B14F-4D97-AF65-F5344CB8AC3E}">
        <p14:creationId xmlns:p14="http://schemas.microsoft.com/office/powerpoint/2010/main" val="20337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Boal’s Influences</a:t>
            </a:r>
            <a:endParaRPr lang="en-AU" dirty="0"/>
          </a:p>
        </p:txBody>
      </p:sp>
      <p:sp>
        <p:nvSpPr>
          <p:cNvPr id="3" name="Content Placeholder 2"/>
          <p:cNvSpPr>
            <a:spLocks noGrp="1"/>
          </p:cNvSpPr>
          <p:nvPr>
            <p:ph idx="1"/>
          </p:nvPr>
        </p:nvSpPr>
        <p:spPr/>
        <p:txBody>
          <a:bodyPr>
            <a:normAutofit/>
          </a:bodyPr>
          <a:lstStyle/>
          <a:p>
            <a:r>
              <a:rPr lang="en-AU" dirty="0" smtClean="0"/>
              <a:t>Most </a:t>
            </a:r>
            <a:r>
              <a:rPr lang="en-AU" dirty="0"/>
              <a:t>of Augusto Boal’s techniques were created after he realized the limitations of didactic, politically motivated theatre in the poor areas where he worked. </a:t>
            </a:r>
            <a:endParaRPr lang="en-AU" dirty="0" smtClean="0"/>
          </a:p>
          <a:p>
            <a:r>
              <a:rPr lang="en-AU" dirty="0" smtClean="0"/>
              <a:t>He </a:t>
            </a:r>
            <a:r>
              <a:rPr lang="en-AU" dirty="0"/>
              <a:t>found that his attempts to inspire the people living in poor or "slum" areas to rise up against racial and class inequality were inhibited by his own racial and class background, since he was white and comparatively financially comfortable. </a:t>
            </a:r>
            <a:endParaRPr lang="en-AU" dirty="0" smtClean="0"/>
          </a:p>
          <a:p>
            <a:r>
              <a:rPr lang="en-AU" dirty="0" smtClean="0"/>
              <a:t>His </a:t>
            </a:r>
            <a:r>
              <a:rPr lang="en-AU" dirty="0"/>
              <a:t>new techniques allowed the idea </a:t>
            </a:r>
            <a:r>
              <a:rPr lang="en-AU" dirty="0" smtClean="0"/>
              <a:t>for </a:t>
            </a:r>
            <a:r>
              <a:rPr lang="en-AU" dirty="0"/>
              <a:t>change to come from within the target </a:t>
            </a:r>
            <a:r>
              <a:rPr lang="en-AU" dirty="0" smtClean="0"/>
              <a:t>group</a:t>
            </a:r>
            <a:r>
              <a:rPr lang="en-AU" dirty="0"/>
              <a:t> </a:t>
            </a:r>
            <a:r>
              <a:rPr lang="en-AU" dirty="0" smtClean="0"/>
              <a:t>– the group experiencing the particular type of oppression.</a:t>
            </a:r>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13</a:t>
            </a:fld>
            <a:endParaRPr lang="en-AU"/>
          </a:p>
        </p:txBody>
      </p:sp>
    </p:spTree>
    <p:extLst>
      <p:ext uri="{BB962C8B-B14F-4D97-AF65-F5344CB8AC3E}">
        <p14:creationId xmlns:p14="http://schemas.microsoft.com/office/powerpoint/2010/main" val="21156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Boal’s Influences</a:t>
            </a:r>
            <a:endParaRPr lang="en-AU" dirty="0"/>
          </a:p>
        </p:txBody>
      </p:sp>
      <p:sp>
        <p:nvSpPr>
          <p:cNvPr id="3" name="Content Placeholder 2"/>
          <p:cNvSpPr>
            <a:spLocks noGrp="1"/>
          </p:cNvSpPr>
          <p:nvPr>
            <p:ph idx="1"/>
          </p:nvPr>
        </p:nvSpPr>
        <p:spPr/>
        <p:txBody>
          <a:bodyPr>
            <a:normAutofit/>
          </a:bodyPr>
          <a:lstStyle/>
          <a:p>
            <a:r>
              <a:rPr lang="en-AU" dirty="0" smtClean="0"/>
              <a:t>Hegel’s Theory of Tragedy</a:t>
            </a:r>
          </a:p>
          <a:p>
            <a:pPr lvl="1"/>
            <a:r>
              <a:rPr lang="en-AU" dirty="0" smtClean="0"/>
              <a:t>Through </a:t>
            </a:r>
            <a:r>
              <a:rPr lang="en-AU" dirty="0"/>
              <a:t>the action of the tragic hero the main institutions of </a:t>
            </a:r>
            <a:r>
              <a:rPr lang="en-AU" sz="2400" b="1" dirty="0">
                <a:solidFill>
                  <a:srgbClr val="FFFF00"/>
                </a:solidFill>
              </a:rPr>
              <a:t>ethical life</a:t>
            </a:r>
            <a:r>
              <a:rPr lang="en-AU" dirty="0"/>
              <a:t>, the family and the state, come into conflict. In Hegel’s view the essence of tragedy is conflict, not a moral conflict between right and wrong, but </a:t>
            </a:r>
            <a:r>
              <a:rPr lang="en-AU" sz="2400" b="1" dirty="0">
                <a:solidFill>
                  <a:srgbClr val="FFFF00"/>
                </a:solidFill>
              </a:rPr>
              <a:t>a conflict between legitimate rights and institutions</a:t>
            </a:r>
            <a:r>
              <a:rPr lang="en-AU" dirty="0"/>
              <a:t>. </a:t>
            </a:r>
            <a:endParaRPr lang="en-AU" dirty="0" smtClean="0"/>
          </a:p>
          <a:p>
            <a:r>
              <a:rPr lang="en-AU" dirty="0" smtClean="0"/>
              <a:t>Brecht – Epic Theatre</a:t>
            </a:r>
          </a:p>
          <a:p>
            <a:pPr lvl="1"/>
            <a:r>
              <a:rPr lang="en-AU" dirty="0" smtClean="0">
                <a:sym typeface="Wingdings" panose="05000000000000000000" pitchFamily="2" charset="2"/>
              </a:rPr>
              <a:t>Not allowing the audience to become passive observers and consumers of theatre and, as a result, adding to the social and cultural oppression.</a:t>
            </a:r>
          </a:p>
          <a:p>
            <a:pPr lvl="1"/>
            <a:r>
              <a:rPr lang="en-AU" dirty="0" smtClean="0">
                <a:sym typeface="Wingdings" panose="05000000000000000000" pitchFamily="2" charset="2"/>
              </a:rPr>
              <a:t>Raising awareness of social and cultural issues, though Boal goes a step further and actually makes the </a:t>
            </a:r>
            <a:r>
              <a:rPr lang="en-AU" b="1" dirty="0" smtClean="0">
                <a:sym typeface="Wingdings" panose="05000000000000000000" pitchFamily="2" charset="2"/>
              </a:rPr>
              <a:t>spect-actor</a:t>
            </a:r>
            <a:r>
              <a:rPr lang="en-AU" dirty="0" smtClean="0">
                <a:sym typeface="Wingdings" panose="05000000000000000000" pitchFamily="2" charset="2"/>
              </a:rPr>
              <a:t> try to resolve the issues that are presented.</a:t>
            </a:r>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14</a:t>
            </a:fld>
            <a:endParaRPr lang="en-AU"/>
          </a:p>
        </p:txBody>
      </p:sp>
    </p:spTree>
    <p:extLst>
      <p:ext uri="{BB962C8B-B14F-4D97-AF65-F5344CB8AC3E}">
        <p14:creationId xmlns:p14="http://schemas.microsoft.com/office/powerpoint/2010/main" val="199941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Homework</a:t>
            </a:r>
            <a:endParaRPr lang="en-AU" dirty="0"/>
          </a:p>
        </p:txBody>
      </p:sp>
      <p:sp>
        <p:nvSpPr>
          <p:cNvPr id="3" name="Content Placeholder 2"/>
          <p:cNvSpPr>
            <a:spLocks noGrp="1"/>
          </p:cNvSpPr>
          <p:nvPr>
            <p:ph idx="1"/>
          </p:nvPr>
        </p:nvSpPr>
        <p:spPr/>
        <p:txBody>
          <a:bodyPr/>
          <a:lstStyle/>
          <a:p>
            <a:r>
              <a:rPr lang="en-AU" dirty="0" smtClean="0"/>
              <a:t>You should now be able to complete pp.7-17 of your activity booklet</a:t>
            </a:r>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15</a:t>
            </a:fld>
            <a:endParaRPr lang="en-AU"/>
          </a:p>
        </p:txBody>
      </p:sp>
    </p:spTree>
    <p:extLst>
      <p:ext uri="{BB962C8B-B14F-4D97-AF65-F5344CB8AC3E}">
        <p14:creationId xmlns:p14="http://schemas.microsoft.com/office/powerpoint/2010/main" val="32421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This session will cover:</a:t>
            </a:r>
          </a:p>
        </p:txBody>
      </p:sp>
      <p:sp>
        <p:nvSpPr>
          <p:cNvPr id="14" name="Content Placeholder 13"/>
          <p:cNvSpPr>
            <a:spLocks noGrp="1"/>
          </p:cNvSpPr>
          <p:nvPr>
            <p:ph idx="1"/>
          </p:nvPr>
        </p:nvSpPr>
        <p:spPr/>
        <p:txBody>
          <a:bodyPr>
            <a:normAutofit lnSpcReduction="10000"/>
          </a:bodyPr>
          <a:lstStyle/>
          <a:p>
            <a:pPr marL="457200" indent="-457200">
              <a:buFont typeface="+mj-lt"/>
              <a:buAutoNum type="arabicPeriod"/>
            </a:pPr>
            <a:r>
              <a:rPr lang="en-US" dirty="0"/>
              <a:t>Introduction to Theatre of the Oppressed (TOTO)</a:t>
            </a:r>
          </a:p>
          <a:p>
            <a:pPr marL="457200" indent="-457200">
              <a:buFont typeface="+mj-lt"/>
              <a:buAutoNum type="arabicPeriod"/>
            </a:pPr>
            <a:r>
              <a:rPr lang="en-US" dirty="0"/>
              <a:t>Biographical and contextual details about Augusto Boal</a:t>
            </a:r>
          </a:p>
          <a:p>
            <a:pPr marL="457200" indent="-457200">
              <a:buFont typeface="+mj-lt"/>
              <a:buAutoNum type="arabicPeriod"/>
            </a:pPr>
            <a:r>
              <a:rPr lang="en-US" dirty="0"/>
              <a:t>Influences on Boal’s philosophy</a:t>
            </a:r>
          </a:p>
          <a:p>
            <a:pPr marL="457200" indent="-457200">
              <a:buFont typeface="+mj-lt"/>
              <a:buAutoNum type="arabicPeriod"/>
            </a:pPr>
            <a:r>
              <a:rPr lang="en-US" dirty="0"/>
              <a:t>The Poetics of the Oppressed</a:t>
            </a:r>
          </a:p>
          <a:p>
            <a:pPr marL="457200" indent="-457200">
              <a:buFont typeface="+mj-lt"/>
              <a:buAutoNum type="arabicPeriod"/>
            </a:pPr>
            <a:r>
              <a:rPr lang="en-US" dirty="0"/>
              <a:t>Main aim of Theatre of TOTO</a:t>
            </a:r>
          </a:p>
          <a:p>
            <a:pPr marL="457200" indent="-457200">
              <a:buFont typeface="+mj-lt"/>
              <a:buAutoNum type="arabicPeriod"/>
            </a:pPr>
            <a:r>
              <a:rPr lang="en-US" dirty="0"/>
              <a:t>Actors and non-actors</a:t>
            </a:r>
          </a:p>
          <a:p>
            <a:pPr marL="457200" indent="-457200">
              <a:buFont typeface="+mj-lt"/>
              <a:buAutoNum type="arabicPeriod"/>
            </a:pPr>
            <a:r>
              <a:rPr lang="en-US" dirty="0"/>
              <a:t>Role of the </a:t>
            </a:r>
            <a:r>
              <a:rPr lang="en-US" dirty="0" err="1"/>
              <a:t>spect</a:t>
            </a:r>
            <a:r>
              <a:rPr lang="en-US" dirty="0"/>
              <a:t>-actor</a:t>
            </a:r>
          </a:p>
          <a:p>
            <a:pPr marL="457200" indent="-457200">
              <a:buFont typeface="+mj-lt"/>
              <a:buAutoNum type="arabicPeriod"/>
            </a:pPr>
            <a:r>
              <a:rPr lang="en-US" dirty="0"/>
              <a:t>Role of the Joker</a:t>
            </a:r>
          </a:p>
        </p:txBody>
      </p:sp>
      <p:sp>
        <p:nvSpPr>
          <p:cNvPr id="2" name="Footer Placeholder 1"/>
          <p:cNvSpPr>
            <a:spLocks noGrp="1"/>
          </p:cNvSpPr>
          <p:nvPr>
            <p:ph type="ftr" sz="quarter" idx="11"/>
          </p:nvPr>
        </p:nvSpPr>
        <p:spPr/>
        <p:txBody>
          <a:bodyPr/>
          <a:lstStyle/>
          <a:p>
            <a:r>
              <a:rPr lang="en-AU"/>
              <a:t>HSC Drama - Approaches to Acting - Cultural &amp; Historical Background to Theatre of the Oppressed</a:t>
            </a:r>
            <a:endParaRPr lang="en-AU" dirty="0"/>
          </a:p>
        </p:txBody>
      </p:sp>
      <p:sp>
        <p:nvSpPr>
          <p:cNvPr id="3" name="Slide Number Placeholder 2"/>
          <p:cNvSpPr>
            <a:spLocks noGrp="1"/>
          </p:cNvSpPr>
          <p:nvPr>
            <p:ph type="sldNum" sz="quarter" idx="12"/>
          </p:nvPr>
        </p:nvSpPr>
        <p:spPr/>
        <p:txBody>
          <a:bodyPr/>
          <a:lstStyle/>
          <a:p>
            <a:fld id="{2A013F82-EE5E-44EE-A61D-E31C6657F26F}" type="slidenum">
              <a:rPr lang="en-AU" smtClean="0"/>
              <a:t>2</a:t>
            </a:fld>
            <a:endParaRPr lang="en-AU"/>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xEl>
                                              <p:pRg st="7" end="7"/>
                                            </p:txEl>
                                          </p:spTgt>
                                        </p:tgtEl>
                                        <p:attrNameLst>
                                          <p:attrName>style.visibility</p:attrName>
                                        </p:attrNameLst>
                                      </p:cBhvr>
                                      <p:to>
                                        <p:strVal val="visible"/>
                                      </p:to>
                                    </p:set>
                                    <p:animEffect transition="in" filter="fade">
                                      <p:cBhvr>
                                        <p:cTn id="56" dur="1000"/>
                                        <p:tgtEl>
                                          <p:spTgt spid="14">
                                            <p:txEl>
                                              <p:pRg st="7" end="7"/>
                                            </p:txEl>
                                          </p:spTgt>
                                        </p:tgtEl>
                                      </p:cBhvr>
                                    </p:animEffect>
                                    <p:anim calcmode="lin" valueType="num">
                                      <p:cBhvr>
                                        <p:cTn id="5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Introduction to TOTO</a:t>
            </a:r>
          </a:p>
        </p:txBody>
      </p:sp>
      <p:sp>
        <p:nvSpPr>
          <p:cNvPr id="2" name="Footer Placeholder 1"/>
          <p:cNvSpPr>
            <a:spLocks noGrp="1"/>
          </p:cNvSpPr>
          <p:nvPr>
            <p:ph type="ftr" sz="quarter" idx="11"/>
          </p:nvPr>
        </p:nvSpPr>
        <p:spPr/>
        <p:txBody>
          <a:bodyPr/>
          <a:lstStyle/>
          <a:p>
            <a:r>
              <a:rPr lang="en-AU"/>
              <a:t>HSC Drama - Approaches to Acting - Cultural &amp; Historical Background to Theatre of the Oppressed</a:t>
            </a:r>
            <a:endParaRPr lang="en-AU" dirty="0"/>
          </a:p>
        </p:txBody>
      </p:sp>
      <p:sp>
        <p:nvSpPr>
          <p:cNvPr id="3" name="Slide Number Placeholder 2"/>
          <p:cNvSpPr>
            <a:spLocks noGrp="1"/>
          </p:cNvSpPr>
          <p:nvPr>
            <p:ph type="sldNum" sz="quarter" idx="12"/>
          </p:nvPr>
        </p:nvSpPr>
        <p:spPr/>
        <p:txBody>
          <a:bodyPr/>
          <a:lstStyle/>
          <a:p>
            <a:fld id="{2A013F82-EE5E-44EE-A61D-E31C6657F26F}" type="slidenum">
              <a:rPr lang="en-AU" smtClean="0"/>
              <a:t>3</a:t>
            </a:fld>
            <a:endParaRPr lang="en-AU"/>
          </a:p>
        </p:txBody>
      </p:sp>
      <p:pic>
        <p:nvPicPr>
          <p:cNvPr id="7" name="Theatre of the Oppressed NYC- Sneak Pea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9916" y="1700808"/>
            <a:ext cx="7968208" cy="4482117"/>
          </a:xfrm>
          <a:prstGeom prst="rect">
            <a:avLst/>
          </a:prstGeom>
        </p:spPr>
      </p:pic>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was that?</a:t>
            </a:r>
          </a:p>
        </p:txBody>
      </p:sp>
      <p:sp>
        <p:nvSpPr>
          <p:cNvPr id="3" name="Content Placeholder 2"/>
          <p:cNvSpPr>
            <a:spLocks noGrp="1"/>
          </p:cNvSpPr>
          <p:nvPr>
            <p:ph idx="1"/>
          </p:nvPr>
        </p:nvSpPr>
        <p:spPr>
          <a:xfrm>
            <a:off x="1522413" y="1904999"/>
            <a:ext cx="3419871" cy="4114801"/>
          </a:xfrm>
        </p:spPr>
        <p:txBody>
          <a:bodyPr/>
          <a:lstStyle/>
          <a:p>
            <a:r>
              <a:rPr lang="en-AU" dirty="0"/>
              <a:t>Based on your prior knowledge and the clip that you just saw, what do you think TOTO is about?</a:t>
            </a:r>
          </a:p>
        </p:txBody>
      </p:sp>
      <p:sp>
        <p:nvSpPr>
          <p:cNvPr id="4" name="Footer Placeholder 3"/>
          <p:cNvSpPr>
            <a:spLocks noGrp="1"/>
          </p:cNvSpPr>
          <p:nvPr>
            <p:ph type="ftr" sz="quarter" idx="11"/>
          </p:nvPr>
        </p:nvSpPr>
        <p:spPr/>
        <p:txBody>
          <a:bodyPr/>
          <a:lstStyle/>
          <a:p>
            <a:r>
              <a:rPr lang="en-AU"/>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4</a:t>
            </a:fld>
            <a:endParaRPr lang="en-AU"/>
          </a:p>
        </p:txBody>
      </p:sp>
      <p:pic>
        <p:nvPicPr>
          <p:cNvPr id="2050" name="Picture 2" descr="Image result for forum thea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2284" y="1268760"/>
            <a:ext cx="6685575" cy="376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was that?</a:t>
            </a:r>
          </a:p>
        </p:txBody>
      </p:sp>
      <p:sp>
        <p:nvSpPr>
          <p:cNvPr id="3" name="Content Placeholder 2"/>
          <p:cNvSpPr>
            <a:spLocks noGrp="1"/>
          </p:cNvSpPr>
          <p:nvPr>
            <p:ph idx="1"/>
          </p:nvPr>
        </p:nvSpPr>
        <p:spPr>
          <a:xfrm>
            <a:off x="1522413" y="1904999"/>
            <a:ext cx="8388423" cy="4114801"/>
          </a:xfrm>
        </p:spPr>
        <p:txBody>
          <a:bodyPr/>
          <a:lstStyle/>
          <a:p>
            <a:r>
              <a:rPr lang="en-AU" dirty="0"/>
              <a:t>Basic principles of TOTO</a:t>
            </a:r>
          </a:p>
          <a:p>
            <a:pPr lvl="1"/>
            <a:r>
              <a:rPr lang="en-AU" dirty="0"/>
              <a:t>Gives a voice to those members of society who do not have one</a:t>
            </a:r>
          </a:p>
          <a:p>
            <a:pPr lvl="1"/>
            <a:r>
              <a:rPr lang="en-AU" dirty="0"/>
              <a:t>Help engage the audience in learning about ways to overcome oppression</a:t>
            </a:r>
          </a:p>
          <a:p>
            <a:pPr lvl="1"/>
            <a:r>
              <a:rPr lang="en-AU" dirty="0"/>
              <a:t>Engage the audience in the creation of theatre</a:t>
            </a:r>
          </a:p>
          <a:p>
            <a:pPr lvl="1"/>
            <a:r>
              <a:rPr lang="en-AU" dirty="0"/>
              <a:t>Presents a certain view of the world which allows others to then attempt to change it</a:t>
            </a:r>
          </a:p>
          <a:p>
            <a:pPr lvl="1"/>
            <a:endParaRPr lang="en-AU" dirty="0"/>
          </a:p>
        </p:txBody>
      </p:sp>
      <p:sp>
        <p:nvSpPr>
          <p:cNvPr id="4" name="Footer Placeholder 3"/>
          <p:cNvSpPr>
            <a:spLocks noGrp="1"/>
          </p:cNvSpPr>
          <p:nvPr>
            <p:ph type="ftr" sz="quarter" idx="11"/>
          </p:nvPr>
        </p:nvSpPr>
        <p:spPr/>
        <p:txBody>
          <a:bodyPr/>
          <a:lstStyle/>
          <a:p>
            <a:r>
              <a:rPr lang="en-AU"/>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5</a:t>
            </a:fld>
            <a:endParaRPr lang="en-AU"/>
          </a:p>
        </p:txBody>
      </p:sp>
    </p:spTree>
    <p:extLst>
      <p:ext uri="{BB962C8B-B14F-4D97-AF65-F5344CB8AC3E}">
        <p14:creationId xmlns:p14="http://schemas.microsoft.com/office/powerpoint/2010/main" val="268548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Who is Augusto Boal</a:t>
            </a:r>
          </a:p>
        </p:txBody>
      </p:sp>
      <p:sp>
        <p:nvSpPr>
          <p:cNvPr id="3" name="Content Placeholder 2"/>
          <p:cNvSpPr>
            <a:spLocks noGrp="1"/>
          </p:cNvSpPr>
          <p:nvPr>
            <p:ph idx="1"/>
          </p:nvPr>
        </p:nvSpPr>
        <p:spPr/>
        <p:txBody>
          <a:bodyPr/>
          <a:lstStyle/>
          <a:p>
            <a:r>
              <a:rPr lang="en-AU" dirty="0"/>
              <a:t>From the end…</a:t>
            </a:r>
          </a:p>
        </p:txBody>
      </p:sp>
      <p:sp>
        <p:nvSpPr>
          <p:cNvPr id="4" name="Footer Placeholder 3"/>
          <p:cNvSpPr>
            <a:spLocks noGrp="1"/>
          </p:cNvSpPr>
          <p:nvPr>
            <p:ph type="ftr" sz="quarter" idx="11"/>
          </p:nvPr>
        </p:nvSpPr>
        <p:spPr/>
        <p:txBody>
          <a:bodyPr/>
          <a:lstStyle/>
          <a:p>
            <a:r>
              <a:rPr lang="en-AU"/>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6</a:t>
            </a:fld>
            <a:endParaRPr lang="en-AU"/>
          </a:p>
        </p:txBody>
      </p:sp>
      <p:pic>
        <p:nvPicPr>
          <p:cNvPr id="6" name="Augusto Boal, Founder of the Theater of the Oppressed, Dies at 78. Democracy Now 5-6-09 1 of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6300" y="2348880"/>
            <a:ext cx="5327848" cy="3995886"/>
          </a:xfrm>
          <a:prstGeom prst="rect">
            <a:avLst/>
          </a:prstGeom>
        </p:spPr>
      </p:pic>
    </p:spTree>
    <p:extLst>
      <p:ext uri="{BB962C8B-B14F-4D97-AF65-F5344CB8AC3E}">
        <p14:creationId xmlns:p14="http://schemas.microsoft.com/office/powerpoint/2010/main" val="5642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Augusto Boal - Biography</a:t>
            </a:r>
            <a:endParaRPr lang="en-AU" dirty="0"/>
          </a:p>
        </p:txBody>
      </p:sp>
      <p:sp>
        <p:nvSpPr>
          <p:cNvPr id="3" name="Content Placeholder 2"/>
          <p:cNvSpPr>
            <a:spLocks noGrp="1"/>
          </p:cNvSpPr>
          <p:nvPr>
            <p:ph idx="1"/>
          </p:nvPr>
        </p:nvSpPr>
        <p:spPr/>
        <p:txBody>
          <a:bodyPr/>
          <a:lstStyle/>
          <a:p>
            <a:r>
              <a:rPr lang="en-AU" dirty="0" smtClean="0"/>
              <a:t>Raised in Rio de </a:t>
            </a:r>
            <a:r>
              <a:rPr lang="en-AU" dirty="0" err="1" smtClean="0"/>
              <a:t>Janerio</a:t>
            </a:r>
            <a:r>
              <a:rPr lang="en-AU" dirty="0" smtClean="0"/>
              <a:t>, Brazil</a:t>
            </a:r>
          </a:p>
          <a:p>
            <a:r>
              <a:rPr lang="en-AU" dirty="0" smtClean="0"/>
              <a:t>Early work with the Arena Theatre in Sao Paulo led his experimentation with new forms of theatre</a:t>
            </a:r>
          </a:p>
          <a:p>
            <a:r>
              <a:rPr lang="en-AU" dirty="0" smtClean="0"/>
              <a:t>Because </a:t>
            </a:r>
            <a:r>
              <a:rPr lang="en-AU" dirty="0" smtClean="0"/>
              <a:t>TOTO allowed civilians to have a voice and question social rules, Boal drew attention as a cultural </a:t>
            </a:r>
            <a:r>
              <a:rPr lang="en-AU" dirty="0" smtClean="0"/>
              <a:t>activist and, in 1971, was kidnapped and exiled to Argentina</a:t>
            </a:r>
            <a:endParaRPr lang="en-AU" dirty="0"/>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7</a:t>
            </a:fld>
            <a:endParaRPr lang="en-AU"/>
          </a:p>
        </p:txBody>
      </p:sp>
    </p:spTree>
    <p:extLst>
      <p:ext uri="{BB962C8B-B14F-4D97-AF65-F5344CB8AC3E}">
        <p14:creationId xmlns:p14="http://schemas.microsoft.com/office/powerpoint/2010/main" val="3057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Brazilian Military Government</a:t>
            </a:r>
            <a:endParaRPr lang="en-AU" dirty="0"/>
          </a:p>
        </p:txBody>
      </p:sp>
      <p:sp>
        <p:nvSpPr>
          <p:cNvPr id="3" name="Content Placeholder 2"/>
          <p:cNvSpPr>
            <a:spLocks noGrp="1"/>
          </p:cNvSpPr>
          <p:nvPr>
            <p:ph idx="1"/>
          </p:nvPr>
        </p:nvSpPr>
        <p:spPr/>
        <p:txBody>
          <a:bodyPr/>
          <a:lstStyle/>
          <a:p>
            <a:r>
              <a:rPr lang="en-AU" dirty="0">
                <a:hlinkClick r:id="rId2"/>
              </a:rPr>
              <a:t>http://</a:t>
            </a:r>
            <a:r>
              <a:rPr lang="en-AU" dirty="0" smtClean="0">
                <a:hlinkClick r:id="rId2"/>
              </a:rPr>
              <a:t>study.com/academy/lesson/military-rule-democratic-reform-in-brazil.html</a:t>
            </a:r>
            <a:r>
              <a:rPr lang="en-AU" dirty="0" smtClean="0"/>
              <a:t> </a:t>
            </a:r>
            <a:endParaRPr lang="en-AU" dirty="0"/>
          </a:p>
          <a:p>
            <a:r>
              <a:rPr lang="en-AU" dirty="0" smtClean="0"/>
              <a:t>Authoritarian military dictatorship that ruled Brazil from April 1, 1964 to March 15, 1985.</a:t>
            </a:r>
          </a:p>
          <a:p>
            <a:r>
              <a:rPr lang="en-AU" dirty="0" smtClean="0"/>
              <a:t>Enacted a new and restrictive Constitution which stifled freedom of speech and political opposition.</a:t>
            </a:r>
          </a:p>
          <a:p>
            <a:r>
              <a:rPr lang="en-AU" dirty="0" smtClean="0"/>
              <a:t>Censored all media (including theatre) and tortured and banished dissidents (such as they viewed Boal because of his Theatre of the Oppressed).</a:t>
            </a:r>
          </a:p>
        </p:txBody>
      </p:sp>
      <p:sp>
        <p:nvSpPr>
          <p:cNvPr id="4" name="Footer Placeholder 3"/>
          <p:cNvSpPr>
            <a:spLocks noGrp="1"/>
          </p:cNvSpPr>
          <p:nvPr>
            <p:ph type="ftr" sz="quarter" idx="11"/>
          </p:nvPr>
        </p:nvSpPr>
        <p:spPr/>
        <p:txBody>
          <a:bodyPr/>
          <a:lstStyle/>
          <a:p>
            <a:r>
              <a:rPr lang="en-AU" smtClean="0"/>
              <a:t>HSC Drama - Approaches to Acting - Cultural &amp; Historical Background to Theatre of the Oppressed</a:t>
            </a:r>
            <a:endParaRPr lang="en-AU" dirty="0"/>
          </a:p>
        </p:txBody>
      </p:sp>
      <p:sp>
        <p:nvSpPr>
          <p:cNvPr id="5" name="Slide Number Placeholder 4"/>
          <p:cNvSpPr>
            <a:spLocks noGrp="1"/>
          </p:cNvSpPr>
          <p:nvPr>
            <p:ph type="sldNum" sz="quarter" idx="12"/>
          </p:nvPr>
        </p:nvSpPr>
        <p:spPr/>
        <p:txBody>
          <a:bodyPr/>
          <a:lstStyle/>
          <a:p>
            <a:fld id="{2A013F82-EE5E-44EE-A61D-E31C6657F26F}" type="slidenum">
              <a:rPr lang="en-AU" smtClean="0"/>
              <a:t>8</a:t>
            </a:fld>
            <a:endParaRPr lang="en-AU"/>
          </a:p>
        </p:txBody>
      </p:sp>
    </p:spTree>
    <p:extLst>
      <p:ext uri="{BB962C8B-B14F-4D97-AF65-F5344CB8AC3E}">
        <p14:creationId xmlns:p14="http://schemas.microsoft.com/office/powerpoint/2010/main" val="76612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AU" smtClean="0"/>
              <a:t>HSC Drama - Approaches to Acting - Cultural &amp; Historical Background to Theatre of the Oppressed</a:t>
            </a:r>
            <a:endParaRPr lang="en-AU"/>
          </a:p>
        </p:txBody>
      </p:sp>
      <p:sp>
        <p:nvSpPr>
          <p:cNvPr id="3" name="Slide Number Placeholder 2"/>
          <p:cNvSpPr>
            <a:spLocks noGrp="1"/>
          </p:cNvSpPr>
          <p:nvPr>
            <p:ph type="sldNum" sz="quarter" idx="12"/>
          </p:nvPr>
        </p:nvSpPr>
        <p:spPr/>
        <p:txBody>
          <a:bodyPr/>
          <a:lstStyle/>
          <a:p>
            <a:fld id="{2A013F82-EE5E-44EE-A61D-E31C6657F26F}" type="slidenum">
              <a:rPr lang="en-AU" smtClean="0"/>
              <a:t>9</a:t>
            </a:fld>
            <a:endParaRPr lang="en-AU"/>
          </a:p>
        </p:txBody>
      </p:sp>
      <p:pic>
        <p:nvPicPr>
          <p:cNvPr id="1026" name="Picture 2" descr="https://s-media-cache-ak0.pinimg.com/originals/ef/c8/4b/efc84b0f9fcbd6c32367938afa7a871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0" y="412481"/>
            <a:ext cx="8136904" cy="596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6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heatre of the Oppressed&amp;quot;&quot;/&gt;&lt;property id=&quot;20307&quot; value=&quot;265&quot;/&gt;&lt;/object&gt;&lt;object type=&quot;3&quot; unique_id=&quot;10005&quot;&gt;&lt;property id=&quot;20148&quot; value=&quot;5&quot;/&gt;&lt;property id=&quot;20300&quot; value=&quot;Slide 2 - &amp;quot;This session will cover:&amp;quot;&quot;/&gt;&lt;property id=&quot;20307&quot; value=&quot;310&quot;/&gt;&lt;/object&gt;&lt;object type=&quot;3&quot; unique_id=&quot;10006&quot;&gt;&lt;property id=&quot;20148&quot; value=&quot;5&quot;/&gt;&lt;property id=&quot;20300&quot; value=&quot;Slide 3 - &amp;quot;Introduction to TOTO&amp;quot;&quot;/&gt;&lt;property id=&quot;20307&quot; value=&quot;311&quot;/&gt;&lt;/object&gt;&lt;object type=&quot;3&quot; unique_id=&quot;10007&quot;&gt;&lt;property id=&quot;20148&quot; value=&quot;5&quot;/&gt;&lt;property id=&quot;20300&quot; value=&quot;Slide 4 - &amp;quot;What was that?&amp;quot;&quot;/&gt;&lt;property id=&quot;20307&quot; value=&quot;312&quot;/&gt;&lt;/object&gt;&lt;object type=&quot;3&quot; unique_id=&quot;10008&quot;&gt;&lt;property id=&quot;20148&quot; value=&quot;5&quot;/&gt;&lt;property id=&quot;20300&quot; value=&quot;Slide 5 - &amp;quot;What was that?&amp;quot;&quot;/&gt;&lt;property id=&quot;20307&quot; value=&quot;313&quot;/&gt;&lt;/object&gt;&lt;object type=&quot;3&quot; unique_id=&quot;10058&quot;&gt;&lt;property id=&quot;20148&quot; value=&quot;5&quot;/&gt;&lt;property id=&quot;20300&quot; value=&quot;Slide 6 - &amp;quot;Who is Augusto Boal&amp;quot;&quot;/&gt;&lt;property id=&quot;20307&quot; value=&quot;314&quot;/&gt;&lt;/object&gt;&lt;/object&gt;&lt;/object&gt;&lt;/database&gt;"/>
  <p:tag name="SECTOMILLISECCONVERTED" val="1"/>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02895261.potx" id="{03C5CF44-0C62-41B4-B3EA-416B4807878A}" vid="{EC3ACB92-700E-4167-B3A6-412DE40A64C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00E41224-0370-4595-877C-23316CD80004}">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terms/"/>
    <ds:schemaRef ds:uri="http://schemas.openxmlformats.org/package/2006/metadata/core-properties"/>
    <ds:schemaRef ds:uri="http://purl.org/dc/elements/1.1/"/>
    <ds:schemaRef ds:uri="4873beb7-5857-4685-be1f-d57550cc96cc"/>
    <ds:schemaRef ds:uri="http://www.w3.org/XML/1998/namespace"/>
  </ds:schemaRefs>
</ds:datastoreItem>
</file>

<file path=customXml/itemProps3.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82</TotalTime>
  <Words>863</Words>
  <Application>Microsoft Office PowerPoint</Application>
  <PresentationFormat>Custom</PresentationFormat>
  <Paragraphs>84</Paragraphs>
  <Slides>15</Slides>
  <Notes>0</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Digital Blue Tunnel 16x9</vt:lpstr>
      <vt:lpstr>Theatre of the Oppressed</vt:lpstr>
      <vt:lpstr>This session will cover:</vt:lpstr>
      <vt:lpstr>Introduction to TOTO</vt:lpstr>
      <vt:lpstr>What was that?</vt:lpstr>
      <vt:lpstr>What was that?</vt:lpstr>
      <vt:lpstr>Who is Augusto Boal</vt:lpstr>
      <vt:lpstr>Augusto Boal - Biography</vt:lpstr>
      <vt:lpstr>Brazilian Military Government</vt:lpstr>
      <vt:lpstr>PowerPoint Presentation</vt:lpstr>
      <vt:lpstr>Augusto Boal &amp; Theatre of the Oppressed</vt:lpstr>
      <vt:lpstr>Augusto Boal &amp; Theatre of the Oppressed</vt:lpstr>
      <vt:lpstr>Role of the Joker</vt:lpstr>
      <vt:lpstr>Boal’s Influences</vt:lpstr>
      <vt:lpstr>Boal’s Influences</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Theatre of the Oppressed</dc:title>
  <dc:creator>Aaron Taylor</dc:creator>
  <cp:lastModifiedBy>Taylor, Aaron</cp:lastModifiedBy>
  <cp:revision>11</cp:revision>
  <cp:lastPrinted>2016-10-11T05:37:09Z</cp:lastPrinted>
  <dcterms:created xsi:type="dcterms:W3CDTF">2016-10-06T06:20:50Z</dcterms:created>
  <dcterms:modified xsi:type="dcterms:W3CDTF">2016-10-11T05:49:29Z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