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62" r:id="rId4"/>
    <p:sldId id="258" r:id="rId5"/>
    <p:sldId id="270" r:id="rId6"/>
    <p:sldId id="263" r:id="rId7"/>
    <p:sldId id="264" r:id="rId8"/>
    <p:sldId id="259" r:id="rId9"/>
    <p:sldId id="265" r:id="rId10"/>
    <p:sldId id="266" r:id="rId11"/>
    <p:sldId id="271" r:id="rId12"/>
    <p:sldId id="267" r:id="rId13"/>
    <p:sldId id="268" r:id="rId14"/>
    <p:sldId id="260" r:id="rId15"/>
    <p:sldId id="261" r:id="rId16"/>
    <p:sldId id="269" r:id="rId17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2C476-0337-407D-A408-B5597A8553AE}" type="datetimeFigureOut">
              <a:rPr lang="en-AU" smtClean="0"/>
              <a:t>18/10/2016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F3B0F-1985-49BD-8B00-F487FCE7AB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2428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3F0DE-69F3-46CD-8658-9AB256AABAF0}" type="datetimeFigureOut">
              <a:rPr lang="en-AU" smtClean="0"/>
              <a:t>18/10/2016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423BF-92D5-48E4-AE3F-846AB81810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5518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490035D-BB8A-4E4B-901F-90FE7454847E}" type="datetime1">
              <a:rPr lang="en-AU" smtClean="0"/>
              <a:t>18/10/2016</a:t>
            </a:fld>
            <a:endParaRPr lang="en-A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4C53C84-690C-4E8A-B82A-FC11C8287A05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55417-1A73-4BEE-BAFA-99EB6673DEF6}" type="datetime1">
              <a:rPr lang="en-AU" smtClean="0"/>
              <a:t>18/10/2016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C53C84-690C-4E8A-B82A-FC11C8287A05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6A558B-822D-4297-858A-94EC17E3CF53}" type="datetime1">
              <a:rPr lang="en-AU" smtClean="0"/>
              <a:t>18/10/2016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C53C84-690C-4E8A-B82A-FC11C8287A05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77CCC1-8C09-469F-8582-FB23A09A018E}" type="datetime1">
              <a:rPr lang="en-AU" smtClean="0"/>
              <a:t>18/10/2016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C53C84-690C-4E8A-B82A-FC11C8287A05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36E606-9E2B-4D83-9B25-DCD0A5B75648}" type="datetime1">
              <a:rPr lang="en-AU" smtClean="0"/>
              <a:t>18/10/2016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C53C84-690C-4E8A-B82A-FC11C8287A05}" type="slidenum">
              <a:rPr lang="en-AU" smtClean="0"/>
              <a:t>‹#›</a:t>
            </a:fld>
            <a:endParaRPr lang="en-AU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EDC1B9-CB80-4166-931D-BCFC8F121DCF}" type="datetime1">
              <a:rPr lang="en-AU" smtClean="0"/>
              <a:t>18/10/2016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C53C84-690C-4E8A-B82A-FC11C8287A05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FE7465-3474-49E5-A8F9-44281C39BF89}" type="datetime1">
              <a:rPr lang="en-AU" smtClean="0"/>
              <a:t>18/10/2016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C53C84-690C-4E8A-B82A-FC11C8287A05}" type="slidenum">
              <a:rPr lang="en-AU" smtClean="0"/>
              <a:t>‹#›</a:t>
            </a:fld>
            <a:endParaRPr lang="en-A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13BE29-F86F-4677-B912-1CDA54785A88}" type="datetime1">
              <a:rPr lang="en-AU" smtClean="0"/>
              <a:t>18/10/2016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C53C84-690C-4E8A-B82A-FC11C8287A05}" type="slidenum">
              <a:rPr lang="en-AU" smtClean="0"/>
              <a:t>‹#›</a:t>
            </a:fld>
            <a:endParaRPr lang="en-A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4518BE-5E07-40F5-A6C3-5180B0D2A10F}" type="datetime1">
              <a:rPr lang="en-AU" smtClean="0"/>
              <a:t>18/10/2016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C53C84-690C-4E8A-B82A-FC11C8287A05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B74200E-F02A-4AF8-847B-770A4A296656}" type="datetime1">
              <a:rPr lang="en-AU" smtClean="0"/>
              <a:t>18/10/2016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C53C84-690C-4E8A-B82A-FC11C8287A05}" type="slidenum">
              <a:rPr lang="en-AU" smtClean="0"/>
              <a:t>‹#›</a:t>
            </a:fld>
            <a:endParaRPr lang="en-A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BD8404-FF35-45D5-904E-4959F0CCFEAA}" type="datetime1">
              <a:rPr lang="en-AU" smtClean="0"/>
              <a:t>18/10/2016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4C53C84-690C-4E8A-B82A-FC11C8287A05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0906296-9C58-4E84-B018-4F44A23959E7}" type="datetime1">
              <a:rPr lang="en-AU" smtClean="0"/>
              <a:t>18/10/2016</a:t>
            </a:fld>
            <a:endParaRPr lang="en-A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4C53C84-690C-4E8A-B82A-FC11C8287A05}" type="slidenum">
              <a:rPr lang="en-AU" smtClean="0"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The Arsenal of the Oppressed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Structure of the Actor’s Work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537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5050904" cy="3891887"/>
          </a:xfrm>
        </p:spPr>
        <p:txBody>
          <a:bodyPr>
            <a:normAutofit fontScale="70000" lnSpcReduction="20000"/>
          </a:bodyPr>
          <a:lstStyle/>
          <a:p>
            <a:r>
              <a:rPr lang="en-AU" dirty="0" smtClean="0"/>
              <a:t>No emotion is pure or constant in quantity or quality – we have a mix of emotions which are always bubbling away at different levels</a:t>
            </a:r>
          </a:p>
          <a:p>
            <a:pPr lvl="1"/>
            <a:r>
              <a:rPr lang="en-AU" dirty="0" smtClean="0"/>
              <a:t>We want and we don’t want, we love and we don’t love, we’re brave and we’re not…</a:t>
            </a:r>
            <a:br>
              <a:rPr lang="en-AU" dirty="0" smtClean="0"/>
            </a:br>
            <a:endParaRPr lang="en-AU" dirty="0" smtClean="0"/>
          </a:p>
          <a:p>
            <a:r>
              <a:rPr lang="en-AU" dirty="0" smtClean="0"/>
              <a:t>For the actor to truly live on stage they must find this counter-will</a:t>
            </a:r>
          </a:p>
          <a:p>
            <a:pPr lvl="1"/>
            <a:r>
              <a:rPr lang="en-AU" dirty="0" smtClean="0"/>
              <a:t>It enables effective conflict to be developed which allows focus and tension to developed</a:t>
            </a:r>
          </a:p>
          <a:p>
            <a:pPr lvl="1"/>
            <a:r>
              <a:rPr lang="en-AU" dirty="0" smtClean="0"/>
              <a:t>Counter-will must be USED at all times even if not </a:t>
            </a:r>
            <a:r>
              <a:rPr lang="en-AU" dirty="0" smtClean="0"/>
              <a:t>visible </a:t>
            </a:r>
            <a:r>
              <a:rPr lang="en-AU" dirty="0" smtClean="0"/>
              <a:t>to the audience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3C84-690C-4E8A-B82A-FC11C8287A05}" type="slidenum">
              <a:rPr lang="en-AU" smtClean="0"/>
              <a:t>10</a:t>
            </a:fld>
            <a:endParaRPr lang="en-A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Counter-Will</a:t>
            </a:r>
            <a:endParaRPr lang="en-A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44216"/>
            <a:ext cx="323457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10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3C84-690C-4E8A-B82A-FC11C8287A05}" type="slidenum">
              <a:rPr lang="en-AU" smtClean="0"/>
              <a:t>11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Hamlet – Confused Man</a:t>
            </a:r>
            <a:endParaRPr lang="en-AU" dirty="0"/>
          </a:p>
        </p:txBody>
      </p:sp>
      <p:pic>
        <p:nvPicPr>
          <p:cNvPr id="5" name="Hamlet - To be or not to be - David Tenna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1340768"/>
            <a:ext cx="7344816" cy="41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W+CW=DW</a:t>
            </a:r>
          </a:p>
          <a:p>
            <a:pPr lvl="1"/>
            <a:r>
              <a:rPr lang="en-AU" dirty="0" smtClean="0"/>
              <a:t>Will + Counter Will = Dominant Will</a:t>
            </a:r>
          </a:p>
          <a:p>
            <a:pPr lvl="2"/>
            <a:r>
              <a:rPr lang="en-AU" dirty="0" smtClean="0"/>
              <a:t>“From the interior conflict between the will and the counter-will there always emerges, on the exterior, a dominant will, which is the manifestation of the will in conflict with other characters” (Boal, p.45)</a:t>
            </a:r>
          </a:p>
          <a:p>
            <a:pPr lvl="2"/>
            <a:r>
              <a:rPr lang="en-AU" dirty="0" smtClean="0"/>
              <a:t>“In different versions of the same play, each character’s dominant will naturally depends on the central idea imposed on the particular version” (p.45) </a:t>
            </a:r>
            <a:r>
              <a:rPr lang="en-AU" dirty="0" smtClean="0">
                <a:sym typeface="Wingdings" panose="05000000000000000000" pitchFamily="2" charset="2"/>
              </a:rPr>
              <a:t> The Directorial Concept will affect the wills of the characters and, therefore, the manifestation / expression of the wills.</a:t>
            </a:r>
            <a:endParaRPr lang="en-AU" dirty="0" smtClean="0"/>
          </a:p>
          <a:p>
            <a:pPr lvl="1"/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3C84-690C-4E8A-B82A-FC11C8287A05}" type="slidenum">
              <a:rPr lang="en-AU" smtClean="0"/>
              <a:t>12</a:t>
            </a:fld>
            <a:endParaRPr lang="en-A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Dominant Will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036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Quantitative</a:t>
            </a:r>
          </a:p>
          <a:p>
            <a:pPr lvl="1"/>
            <a:r>
              <a:rPr lang="en-AU" dirty="0" smtClean="0"/>
              <a:t>actions and events that add to the character’s will or counter-will</a:t>
            </a:r>
            <a:br>
              <a:rPr lang="en-AU" dirty="0" smtClean="0"/>
            </a:br>
            <a:endParaRPr lang="en-AU" dirty="0" smtClean="0"/>
          </a:p>
          <a:p>
            <a:r>
              <a:rPr lang="en-AU" dirty="0" smtClean="0"/>
              <a:t>Qualitative</a:t>
            </a:r>
          </a:p>
          <a:p>
            <a:pPr lvl="1"/>
            <a:r>
              <a:rPr lang="en-AU" dirty="0" smtClean="0"/>
              <a:t>Actions or events that alter the will of the character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3C84-690C-4E8A-B82A-FC11C8287A05}" type="slidenum">
              <a:rPr lang="en-AU" smtClean="0"/>
              <a:t>13</a:t>
            </a:fld>
            <a:endParaRPr lang="en-A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Quantitative and Qualitative Variation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623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“Emotion took precedence over all else and should be given a free rein to shape the final form of the actor’s interpretation of the role” (Boal, p.29)</a:t>
            </a:r>
          </a:p>
          <a:p>
            <a:pPr lvl="1"/>
            <a:r>
              <a:rPr lang="en-AU" dirty="0" smtClean="0"/>
              <a:t>A mechanised body means actors have automated expression of emotion</a:t>
            </a:r>
          </a:p>
          <a:p>
            <a:pPr lvl="1"/>
            <a:r>
              <a:rPr lang="en-AU" dirty="0" smtClean="0"/>
              <a:t>By de-mechanising the body a much vaster array of characters can be performed because actors have more control and ability to manipulate their bodies in different ways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3C84-690C-4E8A-B82A-FC11C8287A05}" type="slidenum">
              <a:rPr lang="en-AU" smtClean="0"/>
              <a:t>14</a:t>
            </a:fld>
            <a:endParaRPr lang="en-A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Dangers of a Mechanised Body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02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 smtClean="0"/>
              <a:t>Boal intended for the actors to be able to dynamise the senses</a:t>
            </a:r>
          </a:p>
          <a:p>
            <a:pPr lvl="1"/>
            <a:r>
              <a:rPr lang="en-AU" dirty="0" smtClean="0"/>
              <a:t>Make use of all their senses in order to effectively express character</a:t>
            </a:r>
          </a:p>
          <a:p>
            <a:pPr lvl="1"/>
            <a:r>
              <a:rPr lang="en-AU" dirty="0" smtClean="0"/>
              <a:t>This relies on the de-mechanised body in order to seek new and meaningful ways to utilise the senses</a:t>
            </a:r>
          </a:p>
          <a:p>
            <a:pPr lvl="2"/>
            <a:r>
              <a:rPr lang="en-AU" b="1" u="sng" dirty="0" smtClean="0"/>
              <a:t>Feeling What We Touch</a:t>
            </a:r>
            <a:r>
              <a:rPr lang="en-AU" b="1" dirty="0" smtClean="0"/>
              <a:t> </a:t>
            </a:r>
            <a:r>
              <a:rPr lang="en-AU" dirty="0" smtClean="0"/>
              <a:t>(the cross and the circle, Colombian hypnosis, pushing against each other, trust circle)</a:t>
            </a:r>
          </a:p>
          <a:p>
            <a:pPr lvl="2"/>
            <a:r>
              <a:rPr lang="en-AU" b="1" u="sng" dirty="0" smtClean="0"/>
              <a:t>Listening To What We Hear</a:t>
            </a:r>
            <a:r>
              <a:rPr lang="en-AU" b="1" dirty="0" smtClean="0"/>
              <a:t> </a:t>
            </a:r>
            <a:r>
              <a:rPr lang="en-AU" dirty="0" smtClean="0"/>
              <a:t>(a round of rhythm movement, the machine of rhythms, the Peruvian Ball Game)</a:t>
            </a:r>
          </a:p>
          <a:p>
            <a:pPr lvl="2"/>
            <a:r>
              <a:rPr lang="en-AU" b="1" u="sng" dirty="0" smtClean="0"/>
              <a:t>Seeing What We Look At</a:t>
            </a:r>
            <a:r>
              <a:rPr lang="en-AU" dirty="0" smtClean="0"/>
              <a:t> (mirrors – everyone joins hands, modelling – sculptor with 5 or more models, string puppet, fear and protector, building character relations, complete the image)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3C84-690C-4E8A-B82A-FC11C8287A05}" type="slidenum">
              <a:rPr lang="en-AU" smtClean="0"/>
              <a:t>15</a:t>
            </a:fld>
            <a:endParaRPr lang="en-A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Dynamising the Senses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940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Where You Should Be…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2" y="2931712"/>
            <a:ext cx="4753744" cy="2441504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600" b="1" dirty="0" smtClean="0"/>
              <a:t>Finish up to p.21</a:t>
            </a:r>
          </a:p>
          <a:p>
            <a:pPr marL="964692" lvl="1" indent="-342900">
              <a:buFont typeface="Arial" panose="020B0604020202020204" pitchFamily="34" charset="0"/>
              <a:buChar char="•"/>
            </a:pPr>
            <a:r>
              <a:rPr lang="en-AU" sz="2600" dirty="0" smtClean="0"/>
              <a:t>Primacy of Emotion and De-Mechanisation of the Body</a:t>
            </a:r>
          </a:p>
          <a:p>
            <a:pPr marL="964692" lvl="1" indent="-342900">
              <a:buFont typeface="Arial" panose="020B0604020202020204" pitchFamily="34" charset="0"/>
              <a:buChar char="•"/>
            </a:pPr>
            <a:r>
              <a:rPr lang="en-AU" sz="2600" dirty="0" smtClean="0"/>
              <a:t>The Will/Counter-Will</a:t>
            </a:r>
          </a:p>
          <a:p>
            <a:pPr marL="964692" lvl="1" indent="-342900">
              <a:buFont typeface="Arial" panose="020B0604020202020204" pitchFamily="34" charset="0"/>
              <a:buChar char="•"/>
            </a:pPr>
            <a:r>
              <a:rPr lang="en-AU" sz="2600" dirty="0" smtClean="0"/>
              <a:t>Dynamising the Senses</a:t>
            </a:r>
          </a:p>
          <a:p>
            <a:pPr marL="964692" lvl="1" indent="-342900">
              <a:buFont typeface="Arial" panose="020B0604020202020204" pitchFamily="34" charset="0"/>
              <a:buChar char="•"/>
            </a:pPr>
            <a:r>
              <a:rPr lang="en-AU" sz="2600" dirty="0" smtClean="0"/>
              <a:t>Read the book – taylorlhs.weebly.com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3C84-690C-4E8A-B82A-FC11C8287A05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81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This Session: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 smtClean="0"/>
              <a:t>The Primacy of Emotion</a:t>
            </a:r>
          </a:p>
          <a:p>
            <a:r>
              <a:rPr lang="en-AU" dirty="0" smtClean="0"/>
              <a:t>Will/Counter-Will</a:t>
            </a:r>
          </a:p>
          <a:p>
            <a:r>
              <a:rPr lang="en-AU" dirty="0" smtClean="0"/>
              <a:t>Dangers of Mechanised Body</a:t>
            </a:r>
          </a:p>
          <a:p>
            <a:r>
              <a:rPr lang="en-AU" dirty="0" smtClean="0"/>
              <a:t>Dynamising the Senses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3C84-690C-4E8A-B82A-FC11C8287A05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498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b="1" dirty="0" smtClean="0"/>
              <a:t>Arsenal: </a:t>
            </a:r>
            <a:r>
              <a:rPr lang="en-AU" dirty="0" smtClean="0"/>
              <a:t>an array of resources </a:t>
            </a:r>
            <a:r>
              <a:rPr lang="en-AU" dirty="0" smtClean="0"/>
              <a:t>available </a:t>
            </a:r>
            <a:r>
              <a:rPr lang="en-AU" dirty="0" smtClean="0"/>
              <a:t>for a particular purpose – the actor training exercises linked </a:t>
            </a:r>
            <a:r>
              <a:rPr lang="en-AU" dirty="0" smtClean="0"/>
              <a:t>de-mechanisation </a:t>
            </a:r>
            <a:r>
              <a:rPr lang="en-AU" dirty="0" smtClean="0"/>
              <a:t>and dynamising the senses</a:t>
            </a:r>
          </a:p>
          <a:p>
            <a:r>
              <a:rPr lang="en-AU" b="1" dirty="0" smtClean="0"/>
              <a:t>Exercises</a:t>
            </a:r>
            <a:r>
              <a:rPr lang="en-AU" dirty="0" smtClean="0"/>
              <a:t>: activity to develop acting skills</a:t>
            </a:r>
          </a:p>
          <a:p>
            <a:r>
              <a:rPr lang="en-AU" b="1" dirty="0" smtClean="0"/>
              <a:t>Games</a:t>
            </a:r>
            <a:r>
              <a:rPr lang="en-AU" dirty="0" smtClean="0"/>
              <a:t>: an activity designed for fun and social interaction</a:t>
            </a:r>
          </a:p>
          <a:p>
            <a:r>
              <a:rPr lang="en-AU" b="1" dirty="0" err="1" smtClean="0"/>
              <a:t>Gamercise</a:t>
            </a:r>
            <a:r>
              <a:rPr lang="en-AU" b="1" dirty="0" smtClean="0"/>
              <a:t>:</a:t>
            </a:r>
            <a:r>
              <a:rPr lang="en-AU" dirty="0" smtClean="0"/>
              <a:t> combination – a game designed for fun which develops a specific acting skill and/or serves a social purpose in the preparation of spect-actors before participating in Theatre of the Oppressed</a:t>
            </a:r>
            <a:endParaRPr lang="en-AU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3C84-690C-4E8A-B82A-FC11C8287A05}" type="slidenum">
              <a:rPr lang="en-AU" smtClean="0"/>
              <a:t>3</a:t>
            </a:fld>
            <a:endParaRPr lang="en-A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Terms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1000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4546848" cy="4525963"/>
          </a:xfrm>
        </p:spPr>
        <p:txBody>
          <a:bodyPr>
            <a:normAutofit fontScale="92500"/>
          </a:bodyPr>
          <a:lstStyle/>
          <a:p>
            <a:r>
              <a:rPr lang="en-AU" sz="2000" dirty="0" smtClean="0"/>
              <a:t>How can emotions freely manifest themselves in actor’s body in ways that suit the character and engage the audience?</a:t>
            </a:r>
          </a:p>
          <a:p>
            <a:r>
              <a:rPr lang="en-AU" sz="2000" dirty="0" smtClean="0"/>
              <a:t>Often our bodies are, the actor’s instrument, is mechanised into certain methods of completing particular actions</a:t>
            </a:r>
          </a:p>
          <a:p>
            <a:pPr lvl="1"/>
            <a:r>
              <a:rPr lang="en-AU" sz="1800" dirty="0" smtClean="0"/>
              <a:t>Our body is “automated in its muscle structures and insensible to 70% of its possibilities” (Boal, 29)</a:t>
            </a:r>
          </a:p>
          <a:p>
            <a:pPr lvl="1"/>
            <a:r>
              <a:rPr lang="en-AU" sz="1800" dirty="0" smtClean="0"/>
              <a:t>New emotions of a character become ‘petrified’ – stuck in one form of expression based on the mechanisation of the actor’s body.</a:t>
            </a:r>
            <a:endParaRPr lang="en-AU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3C84-690C-4E8A-B82A-FC11C8287A05}" type="slidenum">
              <a:rPr lang="en-AU" smtClean="0"/>
              <a:t>4</a:t>
            </a:fld>
            <a:endParaRPr lang="en-A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Primacy of Emotion</a:t>
            </a:r>
            <a:endParaRPr lang="en-AU" dirty="0"/>
          </a:p>
        </p:txBody>
      </p:sp>
      <p:sp>
        <p:nvSpPr>
          <p:cNvPr id="6" name="AutoShape 2" descr="Image result for yog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7" name="AutoShape 4" descr="Image result for yog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8" name="AutoShape 6" descr="Image result for yog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11" y="1340767"/>
            <a:ext cx="3246908" cy="489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1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3C84-690C-4E8A-B82A-FC11C8287A05}" type="slidenum">
              <a:rPr lang="en-AU" smtClean="0"/>
              <a:t>5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err="1" smtClean="0"/>
              <a:t>Gamercise</a:t>
            </a:r>
            <a:r>
              <a:rPr lang="en-AU" dirty="0" smtClean="0"/>
              <a:t> Designed to De-Mechanise the Body</a:t>
            </a:r>
            <a:endParaRPr lang="en-AU" dirty="0"/>
          </a:p>
        </p:txBody>
      </p:sp>
      <p:pic>
        <p:nvPicPr>
          <p:cNvPr id="5" name="Columbian Hypnosis Theatre of the Oppressed March 18 2012 Occupy the Empty Spa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5647" y="1700808"/>
            <a:ext cx="7352817" cy="413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9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4546848" cy="4525963"/>
          </a:xfrm>
        </p:spPr>
        <p:txBody>
          <a:bodyPr>
            <a:normAutofit/>
          </a:bodyPr>
          <a:lstStyle/>
          <a:p>
            <a:r>
              <a:rPr lang="en-AU" sz="2000" dirty="0" smtClean="0"/>
              <a:t>Mechanisation is caused by repetition and categorisation</a:t>
            </a:r>
          </a:p>
          <a:p>
            <a:pPr lvl="1"/>
            <a:r>
              <a:rPr lang="en-AU" sz="1400" dirty="0" smtClean="0"/>
              <a:t>The eye sees colour and all shades of green are referred to as green</a:t>
            </a:r>
            <a:br>
              <a:rPr lang="en-AU" sz="1400" dirty="0" smtClean="0"/>
            </a:br>
            <a:endParaRPr lang="en-AU" sz="1400" dirty="0" smtClean="0"/>
          </a:p>
          <a:p>
            <a:r>
              <a:rPr lang="en-AU" sz="1800" dirty="0" smtClean="0"/>
              <a:t>When confronted with similar situations we react and respond in the same way</a:t>
            </a:r>
            <a:br>
              <a:rPr lang="en-AU" sz="1800" dirty="0" smtClean="0"/>
            </a:br>
            <a:endParaRPr lang="en-AU" sz="1800" dirty="0" smtClean="0"/>
          </a:p>
          <a:p>
            <a:r>
              <a:rPr lang="en-AU" sz="1800" b="1" dirty="0" smtClean="0"/>
              <a:t>De-mechanisation</a:t>
            </a:r>
            <a:r>
              <a:rPr lang="en-AU" sz="1800" dirty="0" smtClean="0"/>
              <a:t> is the returning, the de-tuning of the actor so that they can </a:t>
            </a:r>
            <a:r>
              <a:rPr lang="en-AU" sz="1800" i="1" dirty="0" smtClean="0"/>
              <a:t>take on the mechanisations of the character </a:t>
            </a:r>
            <a:r>
              <a:rPr lang="en-AU" sz="1800" dirty="0" smtClean="0"/>
              <a:t>rather than the actor.</a:t>
            </a:r>
            <a:endParaRPr lang="en-AU" sz="1800" b="1" dirty="0" smtClean="0"/>
          </a:p>
          <a:p>
            <a:endParaRPr lang="en-AU" sz="18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3C84-690C-4E8A-B82A-FC11C8287A05}" type="slidenum">
              <a:rPr lang="en-AU" smtClean="0"/>
              <a:t>6</a:t>
            </a:fld>
            <a:endParaRPr lang="en-A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De-Mechanisation</a:t>
            </a:r>
            <a:endParaRPr lang="en-AU" dirty="0"/>
          </a:p>
        </p:txBody>
      </p:sp>
      <p:sp>
        <p:nvSpPr>
          <p:cNvPr id="6" name="AutoShape 2" descr="Image result for yog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7" name="AutoShape 4" descr="Image result for yog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8" name="AutoShape 6" descr="Image result for yog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4020844" cy="268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83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7283152" cy="3180018"/>
          </a:xfrm>
        </p:spPr>
        <p:txBody>
          <a:bodyPr>
            <a:normAutofit fontScale="62500" lnSpcReduction="20000"/>
          </a:bodyPr>
          <a:lstStyle/>
          <a:p>
            <a:r>
              <a:rPr lang="en-AU" dirty="0" smtClean="0"/>
              <a:t>Before de-tuning, we must firstly be ware of how our bodies are mechanised in the first place.</a:t>
            </a:r>
            <a:br>
              <a:rPr lang="en-AU" dirty="0" smtClean="0"/>
            </a:br>
            <a:endParaRPr lang="en-AU" dirty="0" smtClean="0"/>
          </a:p>
          <a:p>
            <a:r>
              <a:rPr lang="en-AU" dirty="0" smtClean="0"/>
              <a:t>Muscular Exercises</a:t>
            </a:r>
          </a:p>
          <a:p>
            <a:pPr lvl="1"/>
            <a:r>
              <a:rPr lang="en-AU" dirty="0" smtClean="0"/>
              <a:t>Awareness of how the muscles respond and behave when completing even simple actions</a:t>
            </a:r>
          </a:p>
          <a:p>
            <a:r>
              <a:rPr lang="en-AU" dirty="0" smtClean="0"/>
              <a:t>Sensory Exercises</a:t>
            </a:r>
          </a:p>
          <a:p>
            <a:pPr lvl="1"/>
            <a:r>
              <a:rPr lang="en-AU" dirty="0" smtClean="0"/>
              <a:t>Awareness of what senses are evoked when performing actions – e.g. tasting honey as opposed to vinegar – mime the physical responses to this</a:t>
            </a:r>
          </a:p>
          <a:p>
            <a:r>
              <a:rPr lang="en-AU" dirty="0" smtClean="0"/>
              <a:t>Memory Exercises</a:t>
            </a:r>
          </a:p>
          <a:p>
            <a:pPr lvl="1"/>
            <a:r>
              <a:rPr lang="en-AU" dirty="0" smtClean="0"/>
              <a:t>Remembering details, often done in groups when remembering details of events and seeing what differences arise and discussing why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3C84-690C-4E8A-B82A-FC11C8287A05}" type="slidenum">
              <a:rPr lang="en-AU" smtClean="0"/>
              <a:t>7</a:t>
            </a:fld>
            <a:endParaRPr lang="en-A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Exercises for De-Mechanisation</a:t>
            </a:r>
            <a:endParaRPr lang="en-A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894" y="4149079"/>
            <a:ext cx="3457049" cy="217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02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363272" cy="4525963"/>
          </a:xfrm>
        </p:spPr>
        <p:txBody>
          <a:bodyPr/>
          <a:lstStyle/>
          <a:p>
            <a:r>
              <a:rPr lang="en-AU" b="1" dirty="0" smtClean="0"/>
              <a:t>Will</a:t>
            </a:r>
            <a:r>
              <a:rPr lang="en-AU" dirty="0" smtClean="0"/>
              <a:t>: </a:t>
            </a:r>
          </a:p>
          <a:p>
            <a:pPr lvl="1"/>
            <a:r>
              <a:rPr lang="en-AU" dirty="0" smtClean="0"/>
              <a:t>the main objective and desire of the character</a:t>
            </a:r>
            <a:br>
              <a:rPr lang="en-AU" dirty="0" smtClean="0"/>
            </a:br>
            <a:endParaRPr lang="en-AU" dirty="0" smtClean="0"/>
          </a:p>
          <a:p>
            <a:r>
              <a:rPr lang="en-AU" b="1" dirty="0" smtClean="0"/>
              <a:t>Counter-will</a:t>
            </a:r>
            <a:r>
              <a:rPr lang="en-AU" dirty="0" smtClean="0"/>
              <a:t>: </a:t>
            </a:r>
          </a:p>
          <a:p>
            <a:pPr lvl="1"/>
            <a:r>
              <a:rPr lang="en-AU" dirty="0" smtClean="0"/>
              <a:t>competing interests of the character</a:t>
            </a:r>
            <a:br>
              <a:rPr lang="en-AU" dirty="0" smtClean="0"/>
            </a:br>
            <a:endParaRPr lang="en-AU" dirty="0" smtClean="0"/>
          </a:p>
          <a:p>
            <a:r>
              <a:rPr lang="en-AU" b="1" dirty="0" smtClean="0"/>
              <a:t>Together these make a dynamic and engaging character</a:t>
            </a:r>
            <a:endParaRPr lang="en-AU" dirty="0" smtClean="0"/>
          </a:p>
          <a:p>
            <a:pPr lvl="1"/>
            <a:r>
              <a:rPr lang="en-AU" dirty="0" smtClean="0"/>
              <a:t>E.g. </a:t>
            </a:r>
            <a:r>
              <a:rPr lang="en-AU" i="1" dirty="0" smtClean="0"/>
              <a:t>Hamlet wants only one thing, to avenge his father – but on the other hand he doesn’t want to kill his uncle. He wants to be and not to be.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 smtClean="0"/>
              <a:t>HSC DRAMA - Approaches to Acting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3C84-690C-4E8A-B82A-FC11C8287A05}" type="slidenum">
              <a:rPr lang="en-AU" smtClean="0"/>
              <a:t>8</a:t>
            </a:fld>
            <a:endParaRPr lang="en-A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Will &amp; Counter-Will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752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 fundamental concept for the actor is not the ‘being’ of the character, but the ‘will’.</a:t>
            </a:r>
          </a:p>
          <a:p>
            <a:pPr lvl="1"/>
            <a:r>
              <a:rPr lang="en-AU" dirty="0" err="1" smtClean="0"/>
              <a:t>Stanislavskian</a:t>
            </a:r>
            <a:r>
              <a:rPr lang="en-AU" dirty="0" smtClean="0"/>
              <a:t> links to units of action, objectives, counter-objectives and super objectives</a:t>
            </a:r>
          </a:p>
          <a:p>
            <a:r>
              <a:rPr lang="en-AU" dirty="0" smtClean="0"/>
              <a:t>Who is this?</a:t>
            </a:r>
          </a:p>
          <a:p>
            <a:pPr lvl="1"/>
            <a:r>
              <a:rPr lang="en-AU" dirty="0" smtClean="0"/>
              <a:t>Leads to stale and on dimensional characters and emotions</a:t>
            </a:r>
          </a:p>
          <a:p>
            <a:r>
              <a:rPr lang="en-AU" b="1" u="sng" dirty="0" smtClean="0"/>
              <a:t>What do they want?</a:t>
            </a:r>
          </a:p>
          <a:p>
            <a:pPr lvl="1"/>
            <a:r>
              <a:rPr lang="en-AU" dirty="0" smtClean="0"/>
              <a:t>Leads to a dynamic, dialectical, conflicting, engaging and highly theatrical character</a:t>
            </a:r>
          </a:p>
          <a:p>
            <a:pPr lvl="2"/>
            <a:r>
              <a:rPr lang="en-AU" dirty="0" smtClean="0"/>
              <a:t>Character has a desire that they then attempt to fulfil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HSC DRAMA - Approaches to Acting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3C84-690C-4E8A-B82A-FC11C8287A05}" type="slidenum">
              <a:rPr lang="en-AU" smtClean="0"/>
              <a:t>9</a:t>
            </a:fld>
            <a:endParaRPr lang="en-A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Will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81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188</TotalTime>
  <Words>829</Words>
  <Application>Microsoft Office PowerPoint</Application>
  <PresentationFormat>On-screen Show (4:3)</PresentationFormat>
  <Paragraphs>110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Concourse</vt:lpstr>
      <vt:lpstr>The Arsenal of the Oppressed</vt:lpstr>
      <vt:lpstr>This Session:</vt:lpstr>
      <vt:lpstr>Terms</vt:lpstr>
      <vt:lpstr>The Primacy of Emotion</vt:lpstr>
      <vt:lpstr>Gamercise Designed to De-Mechanise the Body</vt:lpstr>
      <vt:lpstr>De-Mechanisation</vt:lpstr>
      <vt:lpstr>Exercises for De-Mechanisation</vt:lpstr>
      <vt:lpstr>Will &amp; Counter-Will</vt:lpstr>
      <vt:lpstr>The Will</vt:lpstr>
      <vt:lpstr>The Counter-Will</vt:lpstr>
      <vt:lpstr>Hamlet – Confused Man</vt:lpstr>
      <vt:lpstr>The Dominant Will</vt:lpstr>
      <vt:lpstr>Quantitative and Qualitative Variation</vt:lpstr>
      <vt:lpstr>Dangers of a Mechanised Body</vt:lpstr>
      <vt:lpstr>Dynamising the Senses</vt:lpstr>
      <vt:lpstr>Where You Should Be…</vt:lpstr>
    </vt:vector>
  </TitlesOfParts>
  <Company>NSW, Department of Education and Training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Arsenal of the Oppressed</dc:title>
  <dc:creator>Taylor, Aaron</dc:creator>
  <cp:lastModifiedBy>Taylor, Aaron</cp:lastModifiedBy>
  <cp:revision>15</cp:revision>
  <cp:lastPrinted>2016-10-18T05:40:10Z</cp:lastPrinted>
  <dcterms:created xsi:type="dcterms:W3CDTF">2016-10-13T05:25:05Z</dcterms:created>
  <dcterms:modified xsi:type="dcterms:W3CDTF">2016-10-18T05:44:30Z</dcterms:modified>
</cp:coreProperties>
</file>