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1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DFD67-F5D2-4E94-8EFB-37D74410FE82}" type="datetimeFigureOut">
              <a:rPr lang="en-AU" smtClean="0"/>
              <a:t>27/10/2016</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DEFCAB-09DA-4447-9F7E-20E0D8E881B6}" type="slidenum">
              <a:rPr lang="en-AU" smtClean="0"/>
              <a:t>‹#›</a:t>
            </a:fld>
            <a:endParaRPr lang="en-AU"/>
          </a:p>
        </p:txBody>
      </p:sp>
    </p:spTree>
    <p:extLst>
      <p:ext uri="{BB962C8B-B14F-4D97-AF65-F5344CB8AC3E}">
        <p14:creationId xmlns:p14="http://schemas.microsoft.com/office/powerpoint/2010/main" val="155360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B59D5877-03E3-46EC-9BE7-67239182D930}" type="datetime1">
              <a:rPr lang="en-AU" smtClean="0"/>
              <a:t>27/10/2016</a:t>
            </a:fld>
            <a:endParaRPr lang="en-AU"/>
          </a:p>
        </p:txBody>
      </p:sp>
      <p:sp>
        <p:nvSpPr>
          <p:cNvPr id="2" name="Footer Placeholder 1"/>
          <p:cNvSpPr>
            <a:spLocks noGrp="1"/>
          </p:cNvSpPr>
          <p:nvPr>
            <p:ph type="ftr" sz="quarter" idx="11"/>
          </p:nvPr>
        </p:nvSpPr>
        <p:spPr/>
        <p:txBody>
          <a:bodyPr/>
          <a:lstStyle/>
          <a:p>
            <a:r>
              <a:rPr lang="en-AU" smtClean="0"/>
              <a:t>HSC Drama - Approaches to Acting - Forms of Theatre of the Oppressed</a:t>
            </a:r>
            <a:endParaRPr lang="en-AU"/>
          </a:p>
        </p:txBody>
      </p:sp>
      <p:sp>
        <p:nvSpPr>
          <p:cNvPr id="15" name="Slide Number Placeholder 14"/>
          <p:cNvSpPr>
            <a:spLocks noGrp="1"/>
          </p:cNvSpPr>
          <p:nvPr>
            <p:ph type="sldNum" sz="quarter" idx="12"/>
          </p:nvPr>
        </p:nvSpPr>
        <p:spPr>
          <a:xfrm>
            <a:off x="8229600" y="6473952"/>
            <a:ext cx="758952" cy="246888"/>
          </a:xfrm>
        </p:spPr>
        <p:txBody>
          <a:bodyPr/>
          <a:lstStyle/>
          <a:p>
            <a:fld id="{29046BBD-F606-47F1-BFDD-E7F871F2221D}" type="slidenum">
              <a:rPr lang="en-AU" smtClean="0"/>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8D8E0D-4177-4CAD-8F68-C723126AEDFD}" type="datetime1">
              <a:rPr lang="en-AU" smtClean="0"/>
              <a:t>27/10/2016</a:t>
            </a:fld>
            <a:endParaRPr lang="en-AU"/>
          </a:p>
        </p:txBody>
      </p:sp>
      <p:sp>
        <p:nvSpPr>
          <p:cNvPr id="5" name="Footer Placeholder 4"/>
          <p:cNvSpPr>
            <a:spLocks noGrp="1"/>
          </p:cNvSpPr>
          <p:nvPr>
            <p:ph type="ftr" sz="quarter" idx="11"/>
          </p:nvPr>
        </p:nvSpPr>
        <p:spPr/>
        <p:txBody>
          <a:bodyPr/>
          <a:lstStyle/>
          <a:p>
            <a:r>
              <a:rPr lang="en-AU" smtClean="0"/>
              <a:t>HSC Drama - Approaches to Acting - Forms of Theatre of the Oppressed</a:t>
            </a:r>
            <a:endParaRPr lang="en-AU"/>
          </a:p>
        </p:txBody>
      </p:sp>
      <p:sp>
        <p:nvSpPr>
          <p:cNvPr id="6" name="Slide Number Placeholder 5"/>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2C15C92-0EC3-42F4-BBD9-C160DD111C35}" type="datetime1">
              <a:rPr lang="en-AU" smtClean="0"/>
              <a:t>27/10/2016</a:t>
            </a:fld>
            <a:endParaRPr lang="en-AU"/>
          </a:p>
        </p:txBody>
      </p:sp>
      <p:sp>
        <p:nvSpPr>
          <p:cNvPr id="5" name="Footer Placeholder 4"/>
          <p:cNvSpPr>
            <a:spLocks noGrp="1"/>
          </p:cNvSpPr>
          <p:nvPr>
            <p:ph type="ftr" sz="quarter" idx="11"/>
          </p:nvPr>
        </p:nvSpPr>
        <p:spPr/>
        <p:txBody>
          <a:bodyPr/>
          <a:lstStyle/>
          <a:p>
            <a:r>
              <a:rPr lang="en-AU" smtClean="0"/>
              <a:t>HSC Drama - Approaches to Acting - Forms of Theatre of the Oppressed</a:t>
            </a:r>
            <a:endParaRPr lang="en-AU"/>
          </a:p>
        </p:txBody>
      </p:sp>
      <p:sp>
        <p:nvSpPr>
          <p:cNvPr id="6" name="Slide Number Placeholder 5"/>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6935FD8-6D6C-4C0B-9DF2-9EB1CFEB4635}" type="datetime1">
              <a:rPr lang="en-AU" smtClean="0"/>
              <a:t>27/10/2016</a:t>
            </a:fld>
            <a:endParaRPr lang="en-AU"/>
          </a:p>
        </p:txBody>
      </p:sp>
      <p:sp>
        <p:nvSpPr>
          <p:cNvPr id="19" name="Footer Placeholder 18"/>
          <p:cNvSpPr>
            <a:spLocks noGrp="1"/>
          </p:cNvSpPr>
          <p:nvPr>
            <p:ph type="ftr" sz="quarter" idx="11"/>
          </p:nvPr>
        </p:nvSpPr>
        <p:spPr>
          <a:xfrm>
            <a:off x="3581400" y="76200"/>
            <a:ext cx="2895600" cy="288925"/>
          </a:xfrm>
        </p:spPr>
        <p:txBody>
          <a:bodyPr/>
          <a:lstStyle/>
          <a:p>
            <a:r>
              <a:rPr lang="en-AU" smtClean="0"/>
              <a:t>HSC Drama - Approaches to Acting - Forms of Theatre of the Oppressed</a:t>
            </a:r>
            <a:endParaRPr lang="en-AU"/>
          </a:p>
        </p:txBody>
      </p:sp>
      <p:sp>
        <p:nvSpPr>
          <p:cNvPr id="16" name="Slide Number Placeholder 15"/>
          <p:cNvSpPr>
            <a:spLocks noGrp="1"/>
          </p:cNvSpPr>
          <p:nvPr>
            <p:ph type="sldNum" sz="quarter" idx="12"/>
          </p:nvPr>
        </p:nvSpPr>
        <p:spPr>
          <a:xfrm>
            <a:off x="8229600" y="6473952"/>
            <a:ext cx="758952" cy="246888"/>
          </a:xfrm>
        </p:spPr>
        <p:txBody>
          <a:bodyPr/>
          <a:lstStyle/>
          <a:p>
            <a:fld id="{29046BBD-F606-47F1-BFDD-E7F871F2221D}"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F18DEC68-7C3B-4C4D-A071-E79F382A7FF8}" type="datetime1">
              <a:rPr lang="en-AU" smtClean="0"/>
              <a:t>27/10/2016</a:t>
            </a:fld>
            <a:endParaRPr lang="en-AU"/>
          </a:p>
        </p:txBody>
      </p:sp>
      <p:sp>
        <p:nvSpPr>
          <p:cNvPr id="11" name="Footer Placeholder 10"/>
          <p:cNvSpPr>
            <a:spLocks noGrp="1"/>
          </p:cNvSpPr>
          <p:nvPr>
            <p:ph type="ftr" sz="quarter" idx="11"/>
          </p:nvPr>
        </p:nvSpPr>
        <p:spPr/>
        <p:txBody>
          <a:bodyPr/>
          <a:lstStyle/>
          <a:p>
            <a:r>
              <a:rPr lang="en-AU" smtClean="0"/>
              <a:t>HSC Drama - Approaches to Acting - Forms of Theatre of the Oppressed</a:t>
            </a:r>
            <a:endParaRPr lang="en-AU"/>
          </a:p>
        </p:txBody>
      </p:sp>
      <p:sp>
        <p:nvSpPr>
          <p:cNvPr id="16" name="Slide Number Placeholder 15"/>
          <p:cNvSpPr>
            <a:spLocks noGrp="1"/>
          </p:cNvSpPr>
          <p:nvPr>
            <p:ph type="sldNum" sz="quarter" idx="12"/>
          </p:nvPr>
        </p:nvSpPr>
        <p:spPr/>
        <p:txBody>
          <a:bodyPr/>
          <a:lstStyle/>
          <a:p>
            <a:fld id="{29046BBD-F606-47F1-BFDD-E7F871F2221D}" type="slidenum">
              <a:rPr lang="en-AU" smtClean="0"/>
              <a:t>‹#›</a:t>
            </a:fld>
            <a:endParaRPr lang="en-AU"/>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881C9DB1-69A9-408E-A6A3-850C54D2FB37}" type="datetime1">
              <a:rPr lang="en-AU" smtClean="0"/>
              <a:t>27/10/2016</a:t>
            </a:fld>
            <a:endParaRPr lang="en-AU"/>
          </a:p>
        </p:txBody>
      </p:sp>
      <p:sp>
        <p:nvSpPr>
          <p:cNvPr id="10" name="Footer Placeholder 9"/>
          <p:cNvSpPr>
            <a:spLocks noGrp="1"/>
          </p:cNvSpPr>
          <p:nvPr>
            <p:ph type="ftr" sz="quarter" idx="11"/>
          </p:nvPr>
        </p:nvSpPr>
        <p:spPr/>
        <p:txBody>
          <a:bodyPr/>
          <a:lstStyle/>
          <a:p>
            <a:r>
              <a:rPr lang="en-AU" smtClean="0"/>
              <a:t>HSC Drama - Approaches to Acting - Forms of Theatre of the Oppressed</a:t>
            </a:r>
            <a:endParaRPr lang="en-AU"/>
          </a:p>
        </p:txBody>
      </p:sp>
      <p:sp>
        <p:nvSpPr>
          <p:cNvPr id="31" name="Slide Number Placeholder 30"/>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3EB0887C-B184-44E5-AA4A-4807502B1A74}" type="datetime1">
              <a:rPr lang="en-AU" smtClean="0"/>
              <a:t>27/10/2016</a:t>
            </a:fld>
            <a:endParaRPr lang="en-AU"/>
          </a:p>
        </p:txBody>
      </p:sp>
      <p:sp>
        <p:nvSpPr>
          <p:cNvPr id="6" name="Footer Placeholder 5"/>
          <p:cNvSpPr>
            <a:spLocks noGrp="1"/>
          </p:cNvSpPr>
          <p:nvPr>
            <p:ph type="ftr" sz="quarter" idx="11"/>
          </p:nvPr>
        </p:nvSpPr>
        <p:spPr/>
        <p:txBody>
          <a:bodyPr/>
          <a:lstStyle/>
          <a:p>
            <a:r>
              <a:rPr lang="en-AU" smtClean="0"/>
              <a:t>HSC Drama - Approaches to Acting - Forms of Theatre of the Oppressed</a:t>
            </a:r>
            <a:endParaRPr lang="en-AU"/>
          </a:p>
        </p:txBody>
      </p:sp>
      <p:sp>
        <p:nvSpPr>
          <p:cNvPr id="7" name="Slide Number Placeholder 6"/>
          <p:cNvSpPr>
            <a:spLocks noGrp="1"/>
          </p:cNvSpPr>
          <p:nvPr>
            <p:ph type="sldNum" sz="quarter" idx="12"/>
          </p:nvPr>
        </p:nvSpPr>
        <p:spPr>
          <a:xfrm>
            <a:off x="8229600" y="6477000"/>
            <a:ext cx="762000" cy="246888"/>
          </a:xfrm>
        </p:spPr>
        <p:txBody>
          <a:bodyPr/>
          <a:lstStyle/>
          <a:p>
            <a:fld id="{29046BBD-F606-47F1-BFDD-E7F871F2221D}" type="slidenum">
              <a:rPr lang="en-AU" smtClean="0"/>
              <a:t>‹#›</a:t>
            </a:fld>
            <a:endParaRPr lang="en-AU"/>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00C35B3-C712-4025-B206-897B92B0E058}" type="datetime1">
              <a:rPr lang="en-AU" smtClean="0"/>
              <a:t>27/10/2016</a:t>
            </a:fld>
            <a:endParaRPr lang="en-AU"/>
          </a:p>
        </p:txBody>
      </p:sp>
      <p:sp>
        <p:nvSpPr>
          <p:cNvPr id="21" name="Footer Placeholder 20"/>
          <p:cNvSpPr>
            <a:spLocks noGrp="1"/>
          </p:cNvSpPr>
          <p:nvPr>
            <p:ph type="ftr" sz="quarter" idx="11"/>
          </p:nvPr>
        </p:nvSpPr>
        <p:spPr/>
        <p:txBody>
          <a:bodyPr/>
          <a:lstStyle/>
          <a:p>
            <a:r>
              <a:rPr lang="en-AU" smtClean="0"/>
              <a:t>HSC Drama - Approaches to Acting - Forms of Theatre of the Oppressed</a:t>
            </a:r>
            <a:endParaRPr lang="en-AU"/>
          </a:p>
        </p:txBody>
      </p:sp>
      <p:sp>
        <p:nvSpPr>
          <p:cNvPr id="6" name="Slide Number Placeholder 5"/>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957E217-5CB6-4285-9F20-96270CB97F2A}" type="datetime1">
              <a:rPr lang="en-AU" smtClean="0"/>
              <a:t>27/10/2016</a:t>
            </a:fld>
            <a:endParaRPr lang="en-AU"/>
          </a:p>
        </p:txBody>
      </p:sp>
      <p:sp>
        <p:nvSpPr>
          <p:cNvPr id="24" name="Footer Placeholder 23"/>
          <p:cNvSpPr>
            <a:spLocks noGrp="1"/>
          </p:cNvSpPr>
          <p:nvPr>
            <p:ph type="ftr" sz="quarter" idx="11"/>
          </p:nvPr>
        </p:nvSpPr>
        <p:spPr/>
        <p:txBody>
          <a:bodyPr/>
          <a:lstStyle/>
          <a:p>
            <a:r>
              <a:rPr lang="en-AU" smtClean="0"/>
              <a:t>HSC Drama - Approaches to Acting - Forms of Theatre of the Oppressed</a:t>
            </a:r>
            <a:endParaRPr lang="en-AU"/>
          </a:p>
        </p:txBody>
      </p:sp>
      <p:sp>
        <p:nvSpPr>
          <p:cNvPr id="7" name="Slide Number Placeholder 6"/>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BB009929-0892-49FD-90E8-8EF959D8FA02}" type="datetime1">
              <a:rPr lang="en-AU" smtClean="0"/>
              <a:t>27/10/2016</a:t>
            </a:fld>
            <a:endParaRPr lang="en-AU"/>
          </a:p>
        </p:txBody>
      </p:sp>
      <p:sp>
        <p:nvSpPr>
          <p:cNvPr id="29" name="Footer Placeholder 28"/>
          <p:cNvSpPr>
            <a:spLocks noGrp="1"/>
          </p:cNvSpPr>
          <p:nvPr>
            <p:ph type="ftr" sz="quarter" idx="11"/>
          </p:nvPr>
        </p:nvSpPr>
        <p:spPr/>
        <p:txBody>
          <a:bodyPr/>
          <a:lstStyle/>
          <a:p>
            <a:r>
              <a:rPr lang="en-AU" smtClean="0"/>
              <a:t>HSC Drama - Approaches to Acting - Forms of Theatre of the Oppressed</a:t>
            </a:r>
            <a:endParaRPr lang="en-AU"/>
          </a:p>
        </p:txBody>
      </p:sp>
      <p:sp>
        <p:nvSpPr>
          <p:cNvPr id="7" name="Slide Number Placeholder 6"/>
          <p:cNvSpPr>
            <a:spLocks noGrp="1"/>
          </p:cNvSpPr>
          <p:nvPr>
            <p:ph type="sldNum" sz="quarter" idx="12"/>
          </p:nvPr>
        </p:nvSpPr>
        <p:spPr/>
        <p:txBody>
          <a:bodyPr/>
          <a:lstStyle/>
          <a:p>
            <a:fld id="{29046BBD-F606-47F1-BFDD-E7F871F2221D}" type="slidenum">
              <a:rPr lang="en-AU" smtClean="0"/>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25A26B7B-1489-473E-9EB6-588CC6868808}" type="datetime1">
              <a:rPr lang="en-AU" smtClean="0"/>
              <a:t>27/10/2016</a:t>
            </a:fld>
            <a:endParaRPr lang="en-AU"/>
          </a:p>
        </p:txBody>
      </p:sp>
      <p:sp>
        <p:nvSpPr>
          <p:cNvPr id="5" name="Footer Placeholder 4"/>
          <p:cNvSpPr>
            <a:spLocks noGrp="1"/>
          </p:cNvSpPr>
          <p:nvPr>
            <p:ph type="ftr" sz="quarter" idx="11"/>
          </p:nvPr>
        </p:nvSpPr>
        <p:spPr/>
        <p:txBody>
          <a:bodyPr/>
          <a:lstStyle/>
          <a:p>
            <a:r>
              <a:rPr lang="en-AU" smtClean="0"/>
              <a:t>HSC Drama - Approaches to Acting - Forms of Theatre of the Oppressed</a:t>
            </a:r>
            <a:endParaRPr lang="en-AU"/>
          </a:p>
        </p:txBody>
      </p:sp>
      <p:sp>
        <p:nvSpPr>
          <p:cNvPr id="31" name="Slide Number Placeholder 30"/>
          <p:cNvSpPr>
            <a:spLocks noGrp="1"/>
          </p:cNvSpPr>
          <p:nvPr>
            <p:ph type="sldNum" sz="quarter" idx="12"/>
          </p:nvPr>
        </p:nvSpPr>
        <p:spPr/>
        <p:txBody>
          <a:bodyPr/>
          <a:lstStyle/>
          <a:p>
            <a:fld id="{29046BBD-F606-47F1-BFDD-E7F871F2221D}" type="slidenum">
              <a:rPr lang="en-AU" smtClean="0"/>
              <a:t>‹#›</a:t>
            </a:fld>
            <a:endParaRPr lang="en-AU"/>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720C9C7F-796E-44AA-9A0F-165D0B4185B3}" type="datetime1">
              <a:rPr lang="en-AU" smtClean="0"/>
              <a:t>27/10/2016</a:t>
            </a:fld>
            <a:endParaRPr lang="en-AU"/>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r>
              <a:rPr lang="en-AU" smtClean="0"/>
              <a:t>HSC Drama - Approaches to Acting - Forms of Theatre of the Oppressed</a:t>
            </a:r>
            <a:endParaRPr lang="en-AU"/>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9046BBD-F606-47F1-BFDD-E7F871F2221D}" type="slidenum">
              <a:rPr lang="en-AU" smtClean="0"/>
              <a:t>‹#›</a:t>
            </a:fld>
            <a:endParaRPr lang="en-AU"/>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Forms of Theatre of the Oppressed</a:t>
            </a:r>
            <a:endParaRPr lang="en-AU" dirty="0"/>
          </a:p>
        </p:txBody>
      </p:sp>
      <p:sp>
        <p:nvSpPr>
          <p:cNvPr id="3" name="Subtitle 2"/>
          <p:cNvSpPr>
            <a:spLocks noGrp="1"/>
          </p:cNvSpPr>
          <p:nvPr>
            <p:ph type="subTitle" idx="1"/>
          </p:nvPr>
        </p:nvSpPr>
        <p:spPr/>
        <p:txBody>
          <a:bodyPr/>
          <a:lstStyle/>
          <a:p>
            <a:r>
              <a:rPr lang="en-AU" dirty="0" smtClean="0"/>
              <a:t>Image Theatre ~ Forum Theatre ~ Invisible Theatre</a:t>
            </a:r>
            <a:endParaRPr lang="en-AU" dirty="0"/>
          </a:p>
        </p:txBody>
      </p:sp>
      <p:pic>
        <p:nvPicPr>
          <p:cNvPr id="1026" name="Picture 2" descr="Image result for forum thea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60648"/>
            <a:ext cx="6528725"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7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Performing Forum Theatre</a:t>
            </a:r>
            <a:endParaRPr lang="en-AU" dirty="0"/>
          </a:p>
        </p:txBody>
      </p:sp>
      <p:sp>
        <p:nvSpPr>
          <p:cNvPr id="3" name="Content Placeholder 2"/>
          <p:cNvSpPr>
            <a:spLocks noGrp="1"/>
          </p:cNvSpPr>
          <p:nvPr>
            <p:ph idx="1"/>
          </p:nvPr>
        </p:nvSpPr>
        <p:spPr>
          <a:xfrm>
            <a:off x="304800" y="1554162"/>
            <a:ext cx="8686800" cy="4899174"/>
          </a:xfrm>
        </p:spPr>
        <p:txBody>
          <a:bodyPr>
            <a:noAutofit/>
          </a:bodyPr>
          <a:lstStyle/>
          <a:p>
            <a:pPr marL="457200" indent="-457200">
              <a:buFont typeface="+mj-lt"/>
              <a:buAutoNum type="arabicPeriod"/>
            </a:pPr>
            <a:r>
              <a:rPr lang="en-AU" sz="2000" dirty="0" smtClean="0"/>
              <a:t>Show performed like a conventional play – a certain vision of the world is presented;</a:t>
            </a:r>
          </a:p>
          <a:p>
            <a:pPr marL="457200" indent="-457200">
              <a:buFont typeface="+mj-lt"/>
              <a:buAutoNum type="arabicPeriod"/>
            </a:pPr>
            <a:r>
              <a:rPr lang="en-AU" sz="2000" dirty="0" smtClean="0"/>
              <a:t>The spect-actors are asked if they agree with what has happened, a </a:t>
            </a:r>
            <a:r>
              <a:rPr lang="en-AU" sz="2000" b="1" dirty="0" smtClean="0"/>
              <a:t>forum</a:t>
            </a:r>
            <a:r>
              <a:rPr lang="en-AU" sz="2000" dirty="0" smtClean="0"/>
              <a:t> is held and the issues are discussed;</a:t>
            </a:r>
          </a:p>
          <a:p>
            <a:pPr marL="457200" indent="-457200">
              <a:buFont typeface="+mj-lt"/>
              <a:buAutoNum type="arabicPeriod"/>
            </a:pPr>
            <a:r>
              <a:rPr lang="en-AU" sz="2000" dirty="0" smtClean="0"/>
              <a:t>The play is performed again, this time the spect-actors can call “stop” and take the place of a character on stage from a moment they would like to change;</a:t>
            </a:r>
          </a:p>
          <a:p>
            <a:pPr marL="457200" indent="-457200">
              <a:buFont typeface="+mj-lt"/>
              <a:buAutoNum type="arabicPeriod"/>
            </a:pPr>
            <a:r>
              <a:rPr lang="en-AU" sz="2000" dirty="0" smtClean="0"/>
              <a:t>The actor who has been replaced stays on the sideline, providing suggestions and stimulating the scene if needed;</a:t>
            </a:r>
          </a:p>
          <a:p>
            <a:pPr marL="457200" indent="-457200">
              <a:buFont typeface="+mj-lt"/>
              <a:buAutoNum type="arabicPeriod"/>
            </a:pPr>
            <a:r>
              <a:rPr lang="en-AU" sz="2000" dirty="0" smtClean="0"/>
              <a:t>From the moment the spect-actor take over from, all other actors become agents of oppression – or more so if they already were. The aim of “is not to win, but to learn and train…for ‘real life’ action” (p.244).</a:t>
            </a:r>
          </a:p>
          <a:p>
            <a:pPr marL="457200" indent="-457200">
              <a:buFont typeface="+mj-lt"/>
              <a:buAutoNum type="arabicPeriod"/>
            </a:pPr>
            <a:r>
              <a:rPr lang="en-AU" sz="2000" dirty="0" smtClean="0"/>
              <a:t>The scene will come to a logical conclusion – with a solution or not – and the spect-actors and the actors should all partake in a dialogue, led by the Joker, to discuss what strategies were tried and how they were useful.</a:t>
            </a:r>
            <a:endParaRPr lang="en-AU" sz="2000"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10</a:t>
            </a:fld>
            <a:endParaRPr lang="en-AU"/>
          </a:p>
        </p:txBody>
      </p:sp>
    </p:spTree>
    <p:extLst>
      <p:ext uri="{BB962C8B-B14F-4D97-AF65-F5344CB8AC3E}">
        <p14:creationId xmlns:p14="http://schemas.microsoft.com/office/powerpoint/2010/main" val="233113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Invisible Theatre</a:t>
            </a:r>
            <a:endParaRPr lang="en-AU" dirty="0"/>
          </a:p>
        </p:txBody>
      </p:sp>
      <p:pic>
        <p:nvPicPr>
          <p:cNvPr id="6" name="videoplaybac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5475" y="1554163"/>
            <a:ext cx="8045450" cy="4525962"/>
          </a:xfrm>
        </p:spPr>
      </p:pic>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11</a:t>
            </a:fld>
            <a:endParaRPr lang="en-AU"/>
          </a:p>
        </p:txBody>
      </p:sp>
    </p:spTree>
    <p:extLst>
      <p:ext uri="{BB962C8B-B14F-4D97-AF65-F5344CB8AC3E}">
        <p14:creationId xmlns:p14="http://schemas.microsoft.com/office/powerpoint/2010/main" val="2146391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Invisible Theatre</a:t>
            </a:r>
            <a:endParaRPr lang="en-AU" dirty="0"/>
          </a:p>
        </p:txBody>
      </p:sp>
      <p:sp>
        <p:nvSpPr>
          <p:cNvPr id="3" name="Content Placeholder 2"/>
          <p:cNvSpPr>
            <a:spLocks noGrp="1"/>
          </p:cNvSpPr>
          <p:nvPr>
            <p:ph idx="1"/>
          </p:nvPr>
        </p:nvSpPr>
        <p:spPr/>
        <p:txBody>
          <a:bodyPr/>
          <a:lstStyle/>
          <a:p>
            <a:r>
              <a:rPr lang="en-AU" dirty="0" smtClean="0"/>
              <a:t>The actors do their job;</a:t>
            </a:r>
          </a:p>
          <a:p>
            <a:r>
              <a:rPr lang="en-AU" dirty="0" smtClean="0"/>
              <a:t>The audience do not know they are watching theatre</a:t>
            </a:r>
          </a:p>
          <a:p>
            <a:r>
              <a:rPr lang="en-AU" sz="2000" dirty="0" smtClean="0"/>
              <a:t>“Invisible Theatre is theatre; it must have a text with a scripted core, which will inevitably be modified, according to the circumstances, to suit the interventions of the spect-actors” (Boal, p.277).</a:t>
            </a:r>
          </a:p>
          <a:p>
            <a:r>
              <a:rPr lang="en-AU" sz="2000" dirty="0" smtClean="0"/>
              <a:t>The chosen subject must be an issue of burning importance! The </a:t>
            </a:r>
            <a:r>
              <a:rPr lang="en-AU" sz="2000" dirty="0"/>
              <a:t>s</a:t>
            </a:r>
            <a:r>
              <a:rPr lang="en-AU" sz="2000" dirty="0" smtClean="0"/>
              <a:t>pect-actors should be aware of, and recognise, the social or political issue being presented.</a:t>
            </a:r>
            <a:endParaRPr lang="en-AU" sz="2000"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12</a:t>
            </a:fld>
            <a:endParaRPr lang="en-AU"/>
          </a:p>
        </p:txBody>
      </p:sp>
    </p:spTree>
    <p:extLst>
      <p:ext uri="{BB962C8B-B14F-4D97-AF65-F5344CB8AC3E}">
        <p14:creationId xmlns:p14="http://schemas.microsoft.com/office/powerpoint/2010/main" val="4255503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Joker</a:t>
            </a:r>
            <a:endParaRPr lang="en-AU" dirty="0"/>
          </a:p>
        </p:txBody>
      </p:sp>
      <p:sp>
        <p:nvSpPr>
          <p:cNvPr id="3" name="Content Placeholder 2"/>
          <p:cNvSpPr>
            <a:spLocks noGrp="1"/>
          </p:cNvSpPr>
          <p:nvPr>
            <p:ph idx="1"/>
          </p:nvPr>
        </p:nvSpPr>
        <p:spPr/>
        <p:txBody>
          <a:bodyPr>
            <a:normAutofit fontScale="77500" lnSpcReduction="20000"/>
          </a:bodyPr>
          <a:lstStyle/>
          <a:p>
            <a:r>
              <a:rPr lang="en-AU" dirty="0"/>
              <a:t>Forum </a:t>
            </a:r>
            <a:r>
              <a:rPr lang="en-AU" dirty="0" err="1"/>
              <a:t>theater</a:t>
            </a:r>
            <a:r>
              <a:rPr lang="en-AU" dirty="0"/>
              <a:t> is facilitated by someone called a Joker, who engages the spect-actors both on and off stage in dialogue throughout the process. After an intervention, the Joker may ask, “Did this work?”, “Was this realistic?”, “Can you do this in real life</a:t>
            </a:r>
            <a:r>
              <a:rPr lang="en-AU" dirty="0" smtClean="0"/>
              <a:t>?”</a:t>
            </a:r>
          </a:p>
          <a:p>
            <a:r>
              <a:rPr lang="en-AU" dirty="0"/>
              <a:t>The role of the Joker is a tricky one. It is easy to leave the group with false optimism about what can work, or to run out of time before everyone is satisfied with what has been attempted. The Joker must make many small decisions in every moment, such as whether or not to allow the introduction of additional characters, whether or not to add interventions upon other interventions, how many interventions to allow, when to stop an intervention when it’s not going anywhere, and so on.</a:t>
            </a:r>
            <a:endParaRPr lang="en-AU"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13</a:t>
            </a:fld>
            <a:endParaRPr lang="en-AU"/>
          </a:p>
        </p:txBody>
      </p:sp>
    </p:spTree>
    <p:extLst>
      <p:ext uri="{BB962C8B-B14F-4D97-AF65-F5344CB8AC3E}">
        <p14:creationId xmlns:p14="http://schemas.microsoft.com/office/powerpoint/2010/main" val="2106858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Where You Need To Be:</a:t>
            </a:r>
            <a:endParaRPr lang="en-AU" dirty="0"/>
          </a:p>
        </p:txBody>
      </p:sp>
      <p:sp>
        <p:nvSpPr>
          <p:cNvPr id="3" name="Content Placeholder 2"/>
          <p:cNvSpPr>
            <a:spLocks noGrp="1"/>
          </p:cNvSpPr>
          <p:nvPr>
            <p:ph idx="1"/>
          </p:nvPr>
        </p:nvSpPr>
        <p:spPr/>
        <p:txBody>
          <a:bodyPr/>
          <a:lstStyle/>
          <a:p>
            <a:r>
              <a:rPr lang="en-AU" dirty="0" smtClean="0"/>
              <a:t>Up to p.51 of booklet complete</a:t>
            </a:r>
          </a:p>
          <a:p>
            <a:r>
              <a:rPr lang="en-AU" dirty="0" smtClean="0"/>
              <a:t>Practice Essay on Boal completed and submitted</a:t>
            </a:r>
            <a:endParaRPr lang="en-AU"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14</a:t>
            </a:fld>
            <a:endParaRPr lang="en-AU"/>
          </a:p>
        </p:txBody>
      </p:sp>
    </p:spTree>
    <p:extLst>
      <p:ext uri="{BB962C8B-B14F-4D97-AF65-F5344CB8AC3E}">
        <p14:creationId xmlns:p14="http://schemas.microsoft.com/office/powerpoint/2010/main" val="2930491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AU" smtClean="0"/>
              <a:t>HSC Drama - Approaches to Acting - Forms of Theatre of the Oppressed</a:t>
            </a:r>
            <a:endParaRPr lang="en-AU"/>
          </a:p>
        </p:txBody>
      </p:sp>
      <p:sp>
        <p:nvSpPr>
          <p:cNvPr id="3" name="Slide Number Placeholder 2"/>
          <p:cNvSpPr>
            <a:spLocks noGrp="1"/>
          </p:cNvSpPr>
          <p:nvPr>
            <p:ph type="sldNum" sz="quarter" idx="12"/>
          </p:nvPr>
        </p:nvSpPr>
        <p:spPr/>
        <p:txBody>
          <a:bodyPr/>
          <a:lstStyle/>
          <a:p>
            <a:fld id="{29046BBD-F606-47F1-BFDD-E7F871F2221D}" type="slidenum">
              <a:rPr lang="en-AU" smtClean="0"/>
              <a:t>15</a:t>
            </a:fld>
            <a:endParaRPr lang="en-AU"/>
          </a:p>
        </p:txBody>
      </p:sp>
      <p:pic>
        <p:nvPicPr>
          <p:cNvPr id="4" name="videoplayback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692696"/>
            <a:ext cx="7272808" cy="5454606"/>
          </a:xfrm>
          <a:prstGeom prst="rect">
            <a:avLst/>
          </a:prstGeom>
        </p:spPr>
      </p:pic>
    </p:spTree>
    <p:extLst>
      <p:ext uri="{BB962C8B-B14F-4D97-AF65-F5344CB8AC3E}">
        <p14:creationId xmlns:p14="http://schemas.microsoft.com/office/powerpoint/2010/main" val="311829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You Should Know:</a:t>
            </a:r>
            <a:endParaRPr lang="en-AU" dirty="0"/>
          </a:p>
        </p:txBody>
      </p:sp>
      <p:sp>
        <p:nvSpPr>
          <p:cNvPr id="3" name="Content Placeholder 2"/>
          <p:cNvSpPr>
            <a:spLocks noGrp="1"/>
          </p:cNvSpPr>
          <p:nvPr>
            <p:ph idx="1"/>
          </p:nvPr>
        </p:nvSpPr>
        <p:spPr/>
        <p:txBody>
          <a:bodyPr/>
          <a:lstStyle/>
          <a:p>
            <a:r>
              <a:rPr lang="en-AU" dirty="0" smtClean="0"/>
              <a:t>The purpose of all forms of Theatre of the Oppressed for:</a:t>
            </a:r>
          </a:p>
          <a:p>
            <a:pPr lvl="1"/>
            <a:r>
              <a:rPr lang="en-AU" dirty="0" smtClean="0"/>
              <a:t>The spect-actor</a:t>
            </a:r>
          </a:p>
          <a:p>
            <a:pPr lvl="1"/>
            <a:r>
              <a:rPr lang="en-AU" dirty="0" smtClean="0"/>
              <a:t>The actor</a:t>
            </a:r>
          </a:p>
          <a:p>
            <a:r>
              <a:rPr lang="en-AU" dirty="0" smtClean="0"/>
              <a:t>The conventions and rule of Image Theatre, Forum Theatre and Invisible Theatre</a:t>
            </a:r>
          </a:p>
          <a:p>
            <a:r>
              <a:rPr lang="en-AU" dirty="0" smtClean="0"/>
              <a:t>The role of the actor, the non-actor, and The Joker in all forms of TOTO</a:t>
            </a:r>
            <a:endParaRPr lang="en-AU"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2</a:t>
            </a:fld>
            <a:endParaRPr lang="en-AU"/>
          </a:p>
        </p:txBody>
      </p:sp>
    </p:spTree>
    <p:extLst>
      <p:ext uri="{BB962C8B-B14F-4D97-AF65-F5344CB8AC3E}">
        <p14:creationId xmlns:p14="http://schemas.microsoft.com/office/powerpoint/2010/main" val="56571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Image Theatre</a:t>
            </a:r>
            <a:endParaRPr lang="en-AU" dirty="0"/>
          </a:p>
        </p:txBody>
      </p:sp>
      <p:sp>
        <p:nvSpPr>
          <p:cNvPr id="3" name="Content Placeholder 2"/>
          <p:cNvSpPr>
            <a:spLocks noGrp="1"/>
          </p:cNvSpPr>
          <p:nvPr>
            <p:ph idx="1"/>
          </p:nvPr>
        </p:nvSpPr>
        <p:spPr/>
        <p:txBody>
          <a:bodyPr>
            <a:normAutofit fontScale="85000" lnSpcReduction="20000"/>
          </a:bodyPr>
          <a:lstStyle/>
          <a:p>
            <a:r>
              <a:rPr lang="en-AU" dirty="0" smtClean="0"/>
              <a:t>“words are only vehicles which convey meanings, emotions, memories, ideas…which are not necessarily the same for everyone: </a:t>
            </a:r>
            <a:r>
              <a:rPr lang="en-AU" b="1" i="1" dirty="0" smtClean="0"/>
              <a:t>the word spoken is never the word heard</a:t>
            </a:r>
            <a:r>
              <a:rPr lang="en-AU" i="1" dirty="0" smtClean="0"/>
              <a:t>.</a:t>
            </a:r>
            <a:r>
              <a:rPr lang="en-AU" dirty="0" smtClean="0"/>
              <a:t>” (Boal, p.174).</a:t>
            </a:r>
          </a:p>
          <a:p>
            <a:r>
              <a:rPr lang="en-AU" dirty="0" smtClean="0"/>
              <a:t>Images do not replace words but they can translated into words of many languages – the images are a universal language in themselves (p.175).</a:t>
            </a:r>
          </a:p>
          <a:p>
            <a:r>
              <a:rPr lang="en-AU" dirty="0" smtClean="0"/>
              <a:t>Early on, when dealing with only simple frozen images, Boal called this Statue Theatre.</a:t>
            </a:r>
          </a:p>
          <a:p>
            <a:r>
              <a:rPr lang="en-AU" dirty="0" smtClean="0"/>
              <a:t>“Later on, new techniques [were used] in which movement was added, then even words…this became Image Theatre.” (p.175).</a:t>
            </a:r>
            <a:endParaRPr lang="en-AU"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3</a:t>
            </a:fld>
            <a:endParaRPr lang="en-AU"/>
          </a:p>
        </p:txBody>
      </p:sp>
    </p:spTree>
    <p:extLst>
      <p:ext uri="{BB962C8B-B14F-4D97-AF65-F5344CB8AC3E}">
        <p14:creationId xmlns:p14="http://schemas.microsoft.com/office/powerpoint/2010/main" val="142412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Image Theatre</a:t>
            </a:r>
            <a:endParaRPr lang="en-AU" dirty="0"/>
          </a:p>
        </p:txBody>
      </p:sp>
      <p:sp>
        <p:nvSpPr>
          <p:cNvPr id="3" name="Content Placeholder 2"/>
          <p:cNvSpPr>
            <a:spLocks noGrp="1"/>
          </p:cNvSpPr>
          <p:nvPr>
            <p:ph idx="1"/>
          </p:nvPr>
        </p:nvSpPr>
        <p:spPr/>
        <p:txBody>
          <a:bodyPr>
            <a:normAutofit lnSpcReduction="10000"/>
          </a:bodyPr>
          <a:lstStyle/>
          <a:p>
            <a:r>
              <a:rPr lang="en-AU" dirty="0" smtClean="0"/>
              <a:t>Dealing with images we should try NOT to ‘understand’ the meaning of each image…but to </a:t>
            </a:r>
            <a:r>
              <a:rPr lang="en-AU" b="1" i="1" dirty="0" smtClean="0"/>
              <a:t>feel</a:t>
            </a:r>
            <a:r>
              <a:rPr lang="en-AU" b="1" dirty="0" smtClean="0"/>
              <a:t> those images</a:t>
            </a:r>
            <a:r>
              <a:rPr lang="en-AU" dirty="0" smtClean="0"/>
              <a:t>.</a:t>
            </a:r>
          </a:p>
          <a:p>
            <a:r>
              <a:rPr lang="en-AU" dirty="0" smtClean="0"/>
              <a:t>Images will mean something different to everyone looking at it depending on their context.</a:t>
            </a:r>
          </a:p>
          <a:p>
            <a:r>
              <a:rPr lang="en-AU" dirty="0" smtClean="0"/>
              <a:t>If an image is interpreted as meaning only one thing then it is an illustration of words; the image should provoke thought!</a:t>
            </a:r>
            <a:endParaRPr lang="en-AU"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4</a:t>
            </a:fld>
            <a:endParaRPr lang="en-AU"/>
          </a:p>
        </p:txBody>
      </p:sp>
    </p:spTree>
    <p:extLst>
      <p:ext uri="{BB962C8B-B14F-4D97-AF65-F5344CB8AC3E}">
        <p14:creationId xmlns:p14="http://schemas.microsoft.com/office/powerpoint/2010/main" val="53726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Image Techniques: Models and </a:t>
            </a:r>
            <a:r>
              <a:rPr lang="en-AU" dirty="0" err="1" smtClean="0"/>
              <a:t>Dynamisations</a:t>
            </a:r>
            <a:endParaRPr lang="en-AU" dirty="0"/>
          </a:p>
        </p:txBody>
      </p:sp>
      <p:sp>
        <p:nvSpPr>
          <p:cNvPr id="3" name="Content Placeholder 2"/>
          <p:cNvSpPr>
            <a:spLocks noGrp="1"/>
          </p:cNvSpPr>
          <p:nvPr>
            <p:ph idx="1"/>
          </p:nvPr>
        </p:nvSpPr>
        <p:spPr/>
        <p:txBody>
          <a:bodyPr>
            <a:normAutofit fontScale="92500" lnSpcReduction="20000"/>
          </a:bodyPr>
          <a:lstStyle/>
          <a:p>
            <a:r>
              <a:rPr lang="en-AU" dirty="0" smtClean="0"/>
              <a:t>THE MODEL</a:t>
            </a:r>
          </a:p>
          <a:p>
            <a:pPr lvl="1"/>
            <a:r>
              <a:rPr lang="en-AU" dirty="0" smtClean="0"/>
              <a:t>The Joker works with the group to agree upon a theme of oppression</a:t>
            </a:r>
          </a:p>
          <a:p>
            <a:pPr lvl="1"/>
            <a:r>
              <a:rPr lang="en-AU" dirty="0" smtClean="0"/>
              <a:t>Each individual, in turn, present their image of this oppression – no comments should be made as this is their opinion</a:t>
            </a:r>
          </a:p>
          <a:p>
            <a:r>
              <a:rPr lang="en-AU" dirty="0" smtClean="0"/>
              <a:t>1</a:t>
            </a:r>
            <a:r>
              <a:rPr lang="en-AU" baseline="30000" dirty="0" smtClean="0"/>
              <a:t>st</a:t>
            </a:r>
            <a:r>
              <a:rPr lang="en-AU" dirty="0" smtClean="0"/>
              <a:t> </a:t>
            </a:r>
            <a:r>
              <a:rPr lang="en-AU" dirty="0" err="1" smtClean="0"/>
              <a:t>Dynamisation</a:t>
            </a:r>
            <a:endParaRPr lang="en-AU" dirty="0" smtClean="0"/>
          </a:p>
          <a:p>
            <a:pPr lvl="1"/>
            <a:r>
              <a:rPr lang="en-AU" dirty="0" smtClean="0"/>
              <a:t>Each actor enters the space together and presents their image again</a:t>
            </a:r>
          </a:p>
          <a:p>
            <a:pPr lvl="1"/>
            <a:r>
              <a:rPr lang="en-AU" dirty="0" smtClean="0"/>
              <a:t>We have now moved from separate and individual representations of the oppression to a more social view, though still with multiple perspectives</a:t>
            </a:r>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5</a:t>
            </a:fld>
            <a:endParaRPr lang="en-AU"/>
          </a:p>
        </p:txBody>
      </p:sp>
    </p:spTree>
    <p:extLst>
      <p:ext uri="{BB962C8B-B14F-4D97-AF65-F5344CB8AC3E}">
        <p14:creationId xmlns:p14="http://schemas.microsoft.com/office/powerpoint/2010/main" val="146179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Image Techniques: Models and </a:t>
            </a:r>
            <a:r>
              <a:rPr lang="en-AU" dirty="0" err="1" smtClean="0"/>
              <a:t>Dynamisations</a:t>
            </a:r>
            <a:endParaRPr lang="en-AU" dirty="0"/>
          </a:p>
        </p:txBody>
      </p:sp>
      <p:sp>
        <p:nvSpPr>
          <p:cNvPr id="3" name="Content Placeholder 2"/>
          <p:cNvSpPr>
            <a:spLocks noGrp="1"/>
          </p:cNvSpPr>
          <p:nvPr>
            <p:ph idx="1"/>
          </p:nvPr>
        </p:nvSpPr>
        <p:spPr/>
        <p:txBody>
          <a:bodyPr>
            <a:normAutofit fontScale="92500" lnSpcReduction="20000"/>
          </a:bodyPr>
          <a:lstStyle/>
          <a:p>
            <a:r>
              <a:rPr lang="en-AU" dirty="0" smtClean="0"/>
              <a:t>2</a:t>
            </a:r>
            <a:r>
              <a:rPr lang="en-AU" baseline="30000" dirty="0" smtClean="0"/>
              <a:t>nd</a:t>
            </a:r>
            <a:r>
              <a:rPr lang="en-AU" dirty="0" smtClean="0"/>
              <a:t> </a:t>
            </a:r>
            <a:r>
              <a:rPr lang="en-AU" dirty="0" err="1" smtClean="0"/>
              <a:t>Dynamisation</a:t>
            </a:r>
            <a:endParaRPr lang="en-AU" dirty="0" smtClean="0"/>
          </a:p>
          <a:p>
            <a:pPr lvl="1"/>
            <a:r>
              <a:rPr lang="en-AU" dirty="0" smtClean="0"/>
              <a:t>On the Joker’s signal all participants start to interrelate with the others in the space</a:t>
            </a:r>
          </a:p>
          <a:p>
            <a:r>
              <a:rPr lang="en-AU" dirty="0" smtClean="0"/>
              <a:t>3</a:t>
            </a:r>
            <a:r>
              <a:rPr lang="en-AU" baseline="30000" dirty="0" smtClean="0"/>
              <a:t>rd</a:t>
            </a:r>
            <a:r>
              <a:rPr lang="en-AU" dirty="0" smtClean="0"/>
              <a:t> </a:t>
            </a:r>
            <a:r>
              <a:rPr lang="en-AU" dirty="0" err="1" smtClean="0"/>
              <a:t>Dynamisation</a:t>
            </a:r>
            <a:endParaRPr lang="en-AU" dirty="0" smtClean="0"/>
          </a:p>
          <a:p>
            <a:pPr lvl="1"/>
            <a:r>
              <a:rPr lang="en-AU" dirty="0" smtClean="0"/>
              <a:t>Very often the participants will show the victims of oppression (because this is generally who Boal was working with)</a:t>
            </a:r>
          </a:p>
          <a:p>
            <a:pPr lvl="1"/>
            <a:r>
              <a:rPr lang="en-AU" dirty="0" smtClean="0"/>
              <a:t>In this </a:t>
            </a:r>
            <a:r>
              <a:rPr lang="en-AU" dirty="0" err="1" smtClean="0"/>
              <a:t>dynamisation</a:t>
            </a:r>
            <a:r>
              <a:rPr lang="en-AU" dirty="0" smtClean="0"/>
              <a:t>, the participants are asked to create an image of the </a:t>
            </a:r>
            <a:r>
              <a:rPr lang="en-AU" i="1" dirty="0" smtClean="0"/>
              <a:t>origin</a:t>
            </a:r>
            <a:r>
              <a:rPr lang="en-AU" dirty="0" smtClean="0"/>
              <a:t> of their oppression as opposed to the </a:t>
            </a:r>
            <a:r>
              <a:rPr lang="en-AU" i="1" dirty="0" smtClean="0"/>
              <a:t>effect</a:t>
            </a:r>
            <a:r>
              <a:rPr lang="en-AU" dirty="0" smtClean="0"/>
              <a:t>…cause &amp; effect are two important concepts for the actors and spect-actors to understand</a:t>
            </a:r>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6</a:t>
            </a:fld>
            <a:endParaRPr lang="en-AU"/>
          </a:p>
        </p:txBody>
      </p:sp>
    </p:spTree>
    <p:extLst>
      <p:ext uri="{BB962C8B-B14F-4D97-AF65-F5344CB8AC3E}">
        <p14:creationId xmlns:p14="http://schemas.microsoft.com/office/powerpoint/2010/main" val="286477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Forum Theatre</a:t>
            </a:r>
            <a:endParaRPr lang="en-AU" dirty="0"/>
          </a:p>
        </p:txBody>
      </p:sp>
      <p:sp>
        <p:nvSpPr>
          <p:cNvPr id="3" name="Content Placeholder 2"/>
          <p:cNvSpPr>
            <a:spLocks noGrp="1"/>
          </p:cNvSpPr>
          <p:nvPr>
            <p:ph idx="1"/>
          </p:nvPr>
        </p:nvSpPr>
        <p:spPr/>
        <p:txBody>
          <a:bodyPr>
            <a:normAutofit lnSpcReduction="10000"/>
          </a:bodyPr>
          <a:lstStyle/>
          <a:p>
            <a:r>
              <a:rPr lang="en-AU" sz="2400" dirty="0" smtClean="0"/>
              <a:t>Boal was heavily influenced by Brecht’s technique of alienation and Epic Theatre, where the audience was removed from the idea of ‘watching’ and, instead, were forced to consider the social issues being presented.</a:t>
            </a:r>
          </a:p>
          <a:p>
            <a:r>
              <a:rPr lang="en-AU" sz="2400" dirty="0" smtClean="0"/>
              <a:t>Forum Theatre took this a step further and asked the spect-actors to </a:t>
            </a:r>
            <a:r>
              <a:rPr lang="en-AU" sz="2400" b="1" dirty="0" smtClean="0"/>
              <a:t>engage</a:t>
            </a:r>
            <a:r>
              <a:rPr lang="en-AU" sz="2400" dirty="0" smtClean="0"/>
              <a:t> in the issue, to </a:t>
            </a:r>
            <a:r>
              <a:rPr lang="en-AU" sz="2400" b="1" dirty="0" smtClean="0"/>
              <a:t>take action</a:t>
            </a:r>
            <a:r>
              <a:rPr lang="en-AU" sz="2400" dirty="0" smtClean="0"/>
              <a:t> in attempts to remove oppression from the issue presented to them.</a:t>
            </a:r>
          </a:p>
          <a:p>
            <a:r>
              <a:rPr lang="en-AU" sz="2400" dirty="0" smtClean="0"/>
              <a:t>The goal of Forum Theatre was not to fix the world; it aimed to broaden perspectives and teach possible strategies that could be used in the real world.</a:t>
            </a:r>
          </a:p>
          <a:p>
            <a:r>
              <a:rPr lang="en-AU" sz="2400" b="1" dirty="0" smtClean="0"/>
              <a:t>FORUM </a:t>
            </a:r>
            <a:r>
              <a:rPr lang="en-AU" sz="2400" b="1" dirty="0" smtClean="0">
                <a:sym typeface="Wingdings" panose="05000000000000000000" pitchFamily="2" charset="2"/>
              </a:rPr>
              <a:t> </a:t>
            </a:r>
            <a:r>
              <a:rPr lang="en-AU" sz="2400" b="1" i="1" dirty="0"/>
              <a:t>a meeting or medium where ideas and views on a particular issue can be exchanged.</a:t>
            </a:r>
            <a:endParaRPr lang="en-AU" sz="2400" b="1" i="1"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7</a:t>
            </a:fld>
            <a:endParaRPr lang="en-AU"/>
          </a:p>
        </p:txBody>
      </p:sp>
    </p:spTree>
    <p:extLst>
      <p:ext uri="{BB962C8B-B14F-4D97-AF65-F5344CB8AC3E}">
        <p14:creationId xmlns:p14="http://schemas.microsoft.com/office/powerpoint/2010/main" val="751759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Rule of Forum Theatre</a:t>
            </a:r>
            <a:endParaRPr lang="en-AU" dirty="0"/>
          </a:p>
        </p:txBody>
      </p:sp>
      <p:sp>
        <p:nvSpPr>
          <p:cNvPr id="3" name="Content Placeholder 2"/>
          <p:cNvSpPr>
            <a:spLocks noGrp="1"/>
          </p:cNvSpPr>
          <p:nvPr>
            <p:ph idx="1"/>
          </p:nvPr>
        </p:nvSpPr>
        <p:spPr/>
        <p:txBody>
          <a:bodyPr>
            <a:normAutofit/>
          </a:bodyPr>
          <a:lstStyle/>
          <a:p>
            <a:r>
              <a:rPr lang="en-AU" sz="2400" dirty="0" smtClean="0"/>
              <a:t>Actors must portray real and clear characters – they must have strong will, counter-will, relationships, status and the location must be clearly defined.</a:t>
            </a:r>
          </a:p>
          <a:p>
            <a:r>
              <a:rPr lang="en-AU" sz="2400" dirty="0" smtClean="0"/>
              <a:t>The play must have at least one very well-defined social or political ‘error’ which can be analysed during the forum session.</a:t>
            </a:r>
          </a:p>
          <a:p>
            <a:r>
              <a:rPr lang="en-AU" sz="2400" dirty="0" smtClean="0"/>
              <a:t>The play can be in any style or genre except surrealism – style does not matter as long as the objective is to discuss concrete situations (Boal, p.242).</a:t>
            </a:r>
          </a:p>
          <a:p>
            <a:endParaRPr lang="en-AU" sz="2400"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8</a:t>
            </a:fld>
            <a:endParaRPr lang="en-AU"/>
          </a:p>
        </p:txBody>
      </p:sp>
    </p:spTree>
    <p:extLst>
      <p:ext uri="{BB962C8B-B14F-4D97-AF65-F5344CB8AC3E}">
        <p14:creationId xmlns:p14="http://schemas.microsoft.com/office/powerpoint/2010/main" val="1396700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Staging Forum Theatre</a:t>
            </a:r>
            <a:endParaRPr lang="en-AU" dirty="0"/>
          </a:p>
        </p:txBody>
      </p:sp>
      <p:sp>
        <p:nvSpPr>
          <p:cNvPr id="3" name="Content Placeholder 2"/>
          <p:cNvSpPr>
            <a:spLocks noGrp="1"/>
          </p:cNvSpPr>
          <p:nvPr>
            <p:ph idx="1"/>
          </p:nvPr>
        </p:nvSpPr>
        <p:spPr/>
        <p:txBody>
          <a:bodyPr>
            <a:normAutofit/>
          </a:bodyPr>
          <a:lstStyle/>
          <a:p>
            <a:r>
              <a:rPr lang="en-AU" sz="2400" dirty="0" smtClean="0"/>
              <a:t>The play should be rehearsed and performed like any conventional play – it must be a high quality performance in and of itself.</a:t>
            </a:r>
          </a:p>
          <a:p>
            <a:r>
              <a:rPr lang="en-AU" sz="2400" dirty="0" smtClean="0"/>
              <a:t>Actors must </a:t>
            </a:r>
            <a:r>
              <a:rPr lang="en-AU" sz="2400" dirty="0" err="1" smtClean="0"/>
              <a:t>physicalise</a:t>
            </a:r>
            <a:r>
              <a:rPr lang="en-AU" sz="2400" dirty="0" smtClean="0"/>
              <a:t> their characters’ ideology, work, social function, profession, etc.</a:t>
            </a:r>
          </a:p>
          <a:p>
            <a:r>
              <a:rPr lang="en-AU" sz="2400" dirty="0" smtClean="0"/>
              <a:t>Each character must be presented visually, in such a way as to be recognisable independently of the spoken script.</a:t>
            </a:r>
            <a:endParaRPr lang="en-AU" sz="2400" dirty="0"/>
          </a:p>
        </p:txBody>
      </p:sp>
      <p:sp>
        <p:nvSpPr>
          <p:cNvPr id="4" name="Footer Placeholder 3"/>
          <p:cNvSpPr>
            <a:spLocks noGrp="1"/>
          </p:cNvSpPr>
          <p:nvPr>
            <p:ph type="ftr" sz="quarter" idx="11"/>
          </p:nvPr>
        </p:nvSpPr>
        <p:spPr/>
        <p:txBody>
          <a:bodyPr/>
          <a:lstStyle/>
          <a:p>
            <a:r>
              <a:rPr lang="en-AU" smtClean="0"/>
              <a:t>HSC Drama - Approaches to Acting - Forms of Theatre of the Oppressed</a:t>
            </a:r>
            <a:endParaRPr lang="en-AU"/>
          </a:p>
        </p:txBody>
      </p:sp>
      <p:sp>
        <p:nvSpPr>
          <p:cNvPr id="5" name="Slide Number Placeholder 4"/>
          <p:cNvSpPr>
            <a:spLocks noGrp="1"/>
          </p:cNvSpPr>
          <p:nvPr>
            <p:ph type="sldNum" sz="quarter" idx="12"/>
          </p:nvPr>
        </p:nvSpPr>
        <p:spPr/>
        <p:txBody>
          <a:bodyPr/>
          <a:lstStyle/>
          <a:p>
            <a:fld id="{29046BBD-F606-47F1-BFDD-E7F871F2221D}" type="slidenum">
              <a:rPr lang="en-AU" smtClean="0"/>
              <a:t>9</a:t>
            </a:fld>
            <a:endParaRPr lang="en-AU"/>
          </a:p>
        </p:txBody>
      </p:sp>
    </p:spTree>
    <p:extLst>
      <p:ext uri="{BB962C8B-B14F-4D97-AF65-F5344CB8AC3E}">
        <p14:creationId xmlns:p14="http://schemas.microsoft.com/office/powerpoint/2010/main" val="22110447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47</TotalTime>
  <Words>1309</Words>
  <Application>Microsoft Office PowerPoint</Application>
  <PresentationFormat>On-screen Show (4:3)</PresentationFormat>
  <Paragraphs>90</Paragraphs>
  <Slides>15</Slides>
  <Notes>0</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Trek</vt:lpstr>
      <vt:lpstr>Forms of Theatre of the Oppressed</vt:lpstr>
      <vt:lpstr>What You Should Know:</vt:lpstr>
      <vt:lpstr>Image Theatre</vt:lpstr>
      <vt:lpstr>Image Theatre</vt:lpstr>
      <vt:lpstr>Image Techniques: Models and Dynamisations</vt:lpstr>
      <vt:lpstr>Image Techniques: Models and Dynamisations</vt:lpstr>
      <vt:lpstr>Forum Theatre</vt:lpstr>
      <vt:lpstr>Rule of Forum Theatre</vt:lpstr>
      <vt:lpstr>Staging Forum Theatre</vt:lpstr>
      <vt:lpstr>Performing Forum Theatre</vt:lpstr>
      <vt:lpstr>Invisible Theatre</vt:lpstr>
      <vt:lpstr>Invisible Theatre</vt:lpstr>
      <vt:lpstr>The Joker</vt:lpstr>
      <vt:lpstr>Where You Need To Be:</vt:lpstr>
      <vt:lpstr>PowerPoint Presentation</vt:lpstr>
    </vt:vector>
  </TitlesOfParts>
  <Company>NSW, Department of Education and Training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Forms of Theatre of the Oppressed</dc:title>
  <dc:creator>Taylor, Aaron</dc:creator>
  <cp:lastModifiedBy>Taylor, Aaron</cp:lastModifiedBy>
  <cp:revision>7</cp:revision>
  <dcterms:created xsi:type="dcterms:W3CDTF">2016-10-26T20:39:29Z</dcterms:created>
  <dcterms:modified xsi:type="dcterms:W3CDTF">2016-10-26T21:27:20Z</dcterms:modified>
</cp:coreProperties>
</file>