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6"/>
  </p:notesMasterIdLst>
  <p:sldIdLst>
    <p:sldId id="256" r:id="rId2"/>
    <p:sldId id="262" r:id="rId3"/>
    <p:sldId id="257" r:id="rId4"/>
    <p:sldId id="263" r:id="rId5"/>
    <p:sldId id="264" r:id="rId6"/>
    <p:sldId id="265" r:id="rId7"/>
    <p:sldId id="258" r:id="rId8"/>
    <p:sldId id="267" r:id="rId9"/>
    <p:sldId id="266" r:id="rId10"/>
    <p:sldId id="259" r:id="rId11"/>
    <p:sldId id="268" r:id="rId12"/>
    <p:sldId id="260" r:id="rId13"/>
    <p:sldId id="26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F555C2-08D4-42F9-9E45-4EC5F09D0015}" type="datetimeFigureOut">
              <a:rPr lang="en-AU" smtClean="0"/>
              <a:t>14/11/2016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4F01D-BB72-465C-A45D-B36B663A48BF}" type="slidenum">
              <a:rPr lang="en-AU" smtClean="0"/>
              <a:t>‹#›</a:t>
            </a:fld>
            <a:endParaRPr lang="en-AU"/>
          </a:p>
        </p:txBody>
      </p:sp>
    </p:spTree>
    <p:extLst>
      <p:ext uri="{BB962C8B-B14F-4D97-AF65-F5344CB8AC3E}">
        <p14:creationId xmlns:p14="http://schemas.microsoft.com/office/powerpoint/2010/main" val="1974422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960E7C9-52B0-438A-838F-747D176A1A62}" type="datetime1">
              <a:rPr lang="en-AU" smtClean="0"/>
              <a:t>14/11/2016</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AU" smtClean="0"/>
              <a:t>Grotesque, Montage, Biomechanics in Performance</a:t>
            </a:r>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01C74B6-9621-4CB2-A30B-F140B652C4DA}"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B23BC8-C81C-4813-9BF6-B09E807B60BA}" type="datetime1">
              <a:rPr lang="en-AU" smtClean="0"/>
              <a:t>14/11/2016</a:t>
            </a:fld>
            <a:endParaRPr lang="en-AU"/>
          </a:p>
        </p:txBody>
      </p:sp>
      <p:sp>
        <p:nvSpPr>
          <p:cNvPr id="5" name="Footer Placeholder 4"/>
          <p:cNvSpPr>
            <a:spLocks noGrp="1"/>
          </p:cNvSpPr>
          <p:nvPr>
            <p:ph type="ftr" sz="quarter" idx="11"/>
          </p:nvPr>
        </p:nvSpPr>
        <p:spPr/>
        <p:txBody>
          <a:bodyPr/>
          <a:lstStyle/>
          <a:p>
            <a:r>
              <a:rPr lang="en-AU" smtClean="0"/>
              <a:t>Grotesque, Montage, Biomechanics in Performance</a:t>
            </a:r>
            <a:endParaRPr lang="en-AU"/>
          </a:p>
        </p:txBody>
      </p:sp>
      <p:sp>
        <p:nvSpPr>
          <p:cNvPr id="6" name="Slide Number Placeholder 5"/>
          <p:cNvSpPr>
            <a:spLocks noGrp="1"/>
          </p:cNvSpPr>
          <p:nvPr>
            <p:ph type="sldNum" sz="quarter" idx="12"/>
          </p:nvPr>
        </p:nvSpPr>
        <p:spPr/>
        <p:txBody>
          <a:bodyPr/>
          <a:lstStyle/>
          <a:p>
            <a:fld id="{501C74B6-9621-4CB2-A30B-F140B652C4DA}"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E8DB5-BA2E-46F6-A3A0-368E70A91FE9}" type="datetime1">
              <a:rPr lang="en-AU" smtClean="0"/>
              <a:t>14/11/2016</a:t>
            </a:fld>
            <a:endParaRPr lang="en-AU"/>
          </a:p>
        </p:txBody>
      </p:sp>
      <p:sp>
        <p:nvSpPr>
          <p:cNvPr id="5" name="Footer Placeholder 4"/>
          <p:cNvSpPr>
            <a:spLocks noGrp="1"/>
          </p:cNvSpPr>
          <p:nvPr>
            <p:ph type="ftr" sz="quarter" idx="11"/>
          </p:nvPr>
        </p:nvSpPr>
        <p:spPr/>
        <p:txBody>
          <a:bodyPr/>
          <a:lstStyle/>
          <a:p>
            <a:r>
              <a:rPr lang="en-AU" smtClean="0"/>
              <a:t>Grotesque, Montage, Biomechanics in Performance</a:t>
            </a:r>
            <a:endParaRPr lang="en-AU"/>
          </a:p>
        </p:txBody>
      </p:sp>
      <p:sp>
        <p:nvSpPr>
          <p:cNvPr id="6" name="Slide Number Placeholder 5"/>
          <p:cNvSpPr>
            <a:spLocks noGrp="1"/>
          </p:cNvSpPr>
          <p:nvPr>
            <p:ph type="sldNum" sz="quarter" idx="12"/>
          </p:nvPr>
        </p:nvSpPr>
        <p:spPr/>
        <p:txBody>
          <a:bodyPr/>
          <a:lstStyle/>
          <a:p>
            <a:fld id="{501C74B6-9621-4CB2-A30B-F140B652C4DA}"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B7091F4-6F56-4EFB-B5A3-6CBF8DBE4AB4}" type="datetime1">
              <a:rPr lang="en-AU" smtClean="0"/>
              <a:t>14/11/2016</a:t>
            </a:fld>
            <a:endParaRPr lang="en-AU"/>
          </a:p>
        </p:txBody>
      </p:sp>
      <p:sp>
        <p:nvSpPr>
          <p:cNvPr id="9" name="Slide Number Placeholder 8"/>
          <p:cNvSpPr>
            <a:spLocks noGrp="1"/>
          </p:cNvSpPr>
          <p:nvPr>
            <p:ph type="sldNum" sz="quarter" idx="15"/>
          </p:nvPr>
        </p:nvSpPr>
        <p:spPr/>
        <p:txBody>
          <a:bodyPr rtlCol="0"/>
          <a:lstStyle/>
          <a:p>
            <a:fld id="{501C74B6-9621-4CB2-A30B-F140B652C4DA}" type="slidenum">
              <a:rPr lang="en-AU" smtClean="0"/>
              <a:t>‹#›</a:t>
            </a:fld>
            <a:endParaRPr lang="en-AU"/>
          </a:p>
        </p:txBody>
      </p:sp>
      <p:sp>
        <p:nvSpPr>
          <p:cNvPr id="10" name="Footer Placeholder 9"/>
          <p:cNvSpPr>
            <a:spLocks noGrp="1"/>
          </p:cNvSpPr>
          <p:nvPr>
            <p:ph type="ftr" sz="quarter" idx="16"/>
          </p:nvPr>
        </p:nvSpPr>
        <p:spPr/>
        <p:txBody>
          <a:bodyPr rtlCol="0"/>
          <a:lstStyle/>
          <a:p>
            <a:r>
              <a:rPr lang="en-AU" smtClean="0"/>
              <a:t>Grotesque, Montage, Biomechanics in Performance</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7EA6487-49C1-4C1B-90AE-ED793BCEF067}" type="datetime1">
              <a:rPr lang="en-AU" smtClean="0"/>
              <a:t>14/11/2016</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AU" smtClean="0"/>
              <a:t>Grotesque, Montage, Biomechanics in Performance</a:t>
            </a:r>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01C74B6-9621-4CB2-A30B-F140B652C4DA}"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1D55A3-444F-4A7F-9227-CC35425B9472}" type="datetime1">
              <a:rPr lang="en-AU" smtClean="0"/>
              <a:t>14/11/2016</a:t>
            </a:fld>
            <a:endParaRPr lang="en-AU"/>
          </a:p>
        </p:txBody>
      </p:sp>
      <p:sp>
        <p:nvSpPr>
          <p:cNvPr id="6" name="Footer Placeholder 5"/>
          <p:cNvSpPr>
            <a:spLocks noGrp="1"/>
          </p:cNvSpPr>
          <p:nvPr>
            <p:ph type="ftr" sz="quarter" idx="11"/>
          </p:nvPr>
        </p:nvSpPr>
        <p:spPr/>
        <p:txBody>
          <a:bodyPr/>
          <a:lstStyle/>
          <a:p>
            <a:r>
              <a:rPr lang="en-AU" smtClean="0"/>
              <a:t>Grotesque, Montage, Biomechanics in Performance</a:t>
            </a:r>
            <a:endParaRPr lang="en-AU"/>
          </a:p>
        </p:txBody>
      </p:sp>
      <p:sp>
        <p:nvSpPr>
          <p:cNvPr id="7" name="Slide Number Placeholder 6"/>
          <p:cNvSpPr>
            <a:spLocks noGrp="1"/>
          </p:cNvSpPr>
          <p:nvPr>
            <p:ph type="sldNum" sz="quarter" idx="12"/>
          </p:nvPr>
        </p:nvSpPr>
        <p:spPr/>
        <p:txBody>
          <a:bodyPr/>
          <a:lstStyle/>
          <a:p>
            <a:fld id="{501C74B6-9621-4CB2-A30B-F140B652C4DA}" type="slidenum">
              <a:rPr lang="en-AU" smtClean="0"/>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30E8595-8F1C-42B6-8315-68D8774E0389}" type="datetime1">
              <a:rPr lang="en-AU" smtClean="0"/>
              <a:t>14/11/2016</a:t>
            </a:fld>
            <a:endParaRPr lang="en-AU"/>
          </a:p>
        </p:txBody>
      </p:sp>
      <p:sp>
        <p:nvSpPr>
          <p:cNvPr id="8" name="Footer Placeholder 7"/>
          <p:cNvSpPr>
            <a:spLocks noGrp="1"/>
          </p:cNvSpPr>
          <p:nvPr>
            <p:ph type="ftr" sz="quarter" idx="11"/>
          </p:nvPr>
        </p:nvSpPr>
        <p:spPr/>
        <p:txBody>
          <a:bodyPr/>
          <a:lstStyle/>
          <a:p>
            <a:r>
              <a:rPr lang="en-AU" smtClean="0"/>
              <a:t>Grotesque, Montage, Biomechanics in Performance</a:t>
            </a:r>
            <a:endParaRPr lang="en-AU"/>
          </a:p>
        </p:txBody>
      </p:sp>
      <p:sp>
        <p:nvSpPr>
          <p:cNvPr id="9" name="Slide Number Placeholder 8"/>
          <p:cNvSpPr>
            <a:spLocks noGrp="1"/>
          </p:cNvSpPr>
          <p:nvPr>
            <p:ph type="sldNum" sz="quarter" idx="12"/>
          </p:nvPr>
        </p:nvSpPr>
        <p:spPr/>
        <p:txBody>
          <a:bodyPr/>
          <a:lstStyle/>
          <a:p>
            <a:fld id="{501C74B6-9621-4CB2-A30B-F140B652C4DA}" type="slidenum">
              <a:rPr lang="en-AU" smtClean="0"/>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A43828-7580-463B-8524-58D45194DF3A}" type="datetime1">
              <a:rPr lang="en-AU" smtClean="0"/>
              <a:t>14/11/2016</a:t>
            </a:fld>
            <a:endParaRPr lang="en-AU"/>
          </a:p>
        </p:txBody>
      </p:sp>
      <p:sp>
        <p:nvSpPr>
          <p:cNvPr id="7" name="Slide Number Placeholder 6"/>
          <p:cNvSpPr>
            <a:spLocks noGrp="1"/>
          </p:cNvSpPr>
          <p:nvPr>
            <p:ph type="sldNum" sz="quarter" idx="11"/>
          </p:nvPr>
        </p:nvSpPr>
        <p:spPr/>
        <p:txBody>
          <a:bodyPr rtlCol="0"/>
          <a:lstStyle/>
          <a:p>
            <a:fld id="{501C74B6-9621-4CB2-A30B-F140B652C4DA}" type="slidenum">
              <a:rPr lang="en-AU" smtClean="0"/>
              <a:t>‹#›</a:t>
            </a:fld>
            <a:endParaRPr lang="en-AU"/>
          </a:p>
        </p:txBody>
      </p:sp>
      <p:sp>
        <p:nvSpPr>
          <p:cNvPr id="8" name="Footer Placeholder 7"/>
          <p:cNvSpPr>
            <a:spLocks noGrp="1"/>
          </p:cNvSpPr>
          <p:nvPr>
            <p:ph type="ftr" sz="quarter" idx="12"/>
          </p:nvPr>
        </p:nvSpPr>
        <p:spPr/>
        <p:txBody>
          <a:bodyPr rtlCol="0"/>
          <a:lstStyle/>
          <a:p>
            <a:r>
              <a:rPr lang="en-AU" smtClean="0"/>
              <a:t>Grotesque, Montage, Biomechanics in Performance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FC0C2-ABBC-4929-BF61-DC0002B9E4A3}" type="datetime1">
              <a:rPr lang="en-AU" smtClean="0"/>
              <a:t>14/11/2016</a:t>
            </a:fld>
            <a:endParaRPr lang="en-AU"/>
          </a:p>
        </p:txBody>
      </p:sp>
      <p:sp>
        <p:nvSpPr>
          <p:cNvPr id="3" name="Footer Placeholder 2"/>
          <p:cNvSpPr>
            <a:spLocks noGrp="1"/>
          </p:cNvSpPr>
          <p:nvPr>
            <p:ph type="ftr" sz="quarter" idx="11"/>
          </p:nvPr>
        </p:nvSpPr>
        <p:spPr/>
        <p:txBody>
          <a:bodyPr/>
          <a:lstStyle/>
          <a:p>
            <a:r>
              <a:rPr lang="en-AU" smtClean="0"/>
              <a:t>Grotesque, Montage, Biomechanics in Performance</a:t>
            </a:r>
            <a:endParaRPr lang="en-AU"/>
          </a:p>
        </p:txBody>
      </p:sp>
      <p:sp>
        <p:nvSpPr>
          <p:cNvPr id="4" name="Slide Number Placeholder 3"/>
          <p:cNvSpPr>
            <a:spLocks noGrp="1"/>
          </p:cNvSpPr>
          <p:nvPr>
            <p:ph type="sldNum" sz="quarter" idx="12"/>
          </p:nvPr>
        </p:nvSpPr>
        <p:spPr/>
        <p:txBody>
          <a:bodyPr/>
          <a:lstStyle/>
          <a:p>
            <a:fld id="{501C74B6-9621-4CB2-A30B-F140B652C4DA}"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6DC754-CC6F-4C9C-8062-ECD25B49F778}" type="datetime1">
              <a:rPr lang="en-AU" smtClean="0"/>
              <a:t>14/11/2016</a:t>
            </a:fld>
            <a:endParaRPr lang="en-AU"/>
          </a:p>
        </p:txBody>
      </p:sp>
      <p:sp>
        <p:nvSpPr>
          <p:cNvPr id="22" name="Slide Number Placeholder 21"/>
          <p:cNvSpPr>
            <a:spLocks noGrp="1"/>
          </p:cNvSpPr>
          <p:nvPr>
            <p:ph type="sldNum" sz="quarter" idx="15"/>
          </p:nvPr>
        </p:nvSpPr>
        <p:spPr/>
        <p:txBody>
          <a:bodyPr rtlCol="0"/>
          <a:lstStyle/>
          <a:p>
            <a:fld id="{501C74B6-9621-4CB2-A30B-F140B652C4DA}" type="slidenum">
              <a:rPr lang="en-AU" smtClean="0"/>
              <a:t>‹#›</a:t>
            </a:fld>
            <a:endParaRPr lang="en-AU"/>
          </a:p>
        </p:txBody>
      </p:sp>
      <p:sp>
        <p:nvSpPr>
          <p:cNvPr id="23" name="Footer Placeholder 22"/>
          <p:cNvSpPr>
            <a:spLocks noGrp="1"/>
          </p:cNvSpPr>
          <p:nvPr>
            <p:ph type="ftr" sz="quarter" idx="16"/>
          </p:nvPr>
        </p:nvSpPr>
        <p:spPr/>
        <p:txBody>
          <a:bodyPr rtlCol="0"/>
          <a:lstStyle/>
          <a:p>
            <a:r>
              <a:rPr lang="en-AU" smtClean="0"/>
              <a:t>Grotesque, Montage, Biomechanics in Performance</a:t>
            </a:r>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9BA01B-2215-46B9-8591-5CE618D81BA2}" type="datetime1">
              <a:rPr lang="en-AU" smtClean="0"/>
              <a:t>14/11/2016</a:t>
            </a:fld>
            <a:endParaRPr lang="en-AU"/>
          </a:p>
        </p:txBody>
      </p:sp>
      <p:sp>
        <p:nvSpPr>
          <p:cNvPr id="18" name="Slide Number Placeholder 17"/>
          <p:cNvSpPr>
            <a:spLocks noGrp="1"/>
          </p:cNvSpPr>
          <p:nvPr>
            <p:ph type="sldNum" sz="quarter" idx="11"/>
          </p:nvPr>
        </p:nvSpPr>
        <p:spPr/>
        <p:txBody>
          <a:bodyPr rtlCol="0"/>
          <a:lstStyle/>
          <a:p>
            <a:fld id="{501C74B6-9621-4CB2-A30B-F140B652C4DA}" type="slidenum">
              <a:rPr lang="en-AU" smtClean="0"/>
              <a:t>‹#›</a:t>
            </a:fld>
            <a:endParaRPr lang="en-AU"/>
          </a:p>
        </p:txBody>
      </p:sp>
      <p:sp>
        <p:nvSpPr>
          <p:cNvPr id="21" name="Footer Placeholder 20"/>
          <p:cNvSpPr>
            <a:spLocks noGrp="1"/>
          </p:cNvSpPr>
          <p:nvPr>
            <p:ph type="ftr" sz="quarter" idx="12"/>
          </p:nvPr>
        </p:nvSpPr>
        <p:spPr/>
        <p:txBody>
          <a:bodyPr rtlCol="0"/>
          <a:lstStyle/>
          <a:p>
            <a:r>
              <a:rPr lang="en-AU" smtClean="0"/>
              <a:t>Grotesque, Montage, Biomechanics in Performance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7A93C1-CDE2-441C-83AD-490231D0CDE6}" type="datetime1">
              <a:rPr lang="en-AU" smtClean="0"/>
              <a:t>14/11/2016</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AU" smtClean="0"/>
              <a:t>Grotesque, Montage, Biomechanics in Performance</a:t>
            </a:r>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1C74B6-9621-4CB2-A30B-F140B652C4DA}"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Stylisation</a:t>
            </a:r>
            <a:r>
              <a:rPr lang="en-AU" smtClean="0"/>
              <a:t>, Mask, Grotesque</a:t>
            </a:r>
            <a:r>
              <a:rPr lang="en-AU" dirty="0" smtClean="0"/>
              <a:t>, Montage, Biomechanics</a:t>
            </a:r>
            <a:endParaRPr lang="en-AU" dirty="0"/>
          </a:p>
        </p:txBody>
      </p:sp>
      <p:sp>
        <p:nvSpPr>
          <p:cNvPr id="3" name="Subtitle 2"/>
          <p:cNvSpPr>
            <a:spLocks noGrp="1"/>
          </p:cNvSpPr>
          <p:nvPr>
            <p:ph type="subTitle" idx="1"/>
          </p:nvPr>
        </p:nvSpPr>
        <p:spPr/>
        <p:txBody>
          <a:bodyPr/>
          <a:lstStyle/>
          <a:p>
            <a:r>
              <a:rPr lang="en-AU" dirty="0" err="1" smtClean="0"/>
              <a:t>Meyerhold’s</a:t>
            </a:r>
            <a:r>
              <a:rPr lang="en-AU" dirty="0" smtClean="0"/>
              <a:t> philosophy about stylisation and biomechanics in performance.</a:t>
            </a:r>
            <a:endParaRPr lang="en-AU" dirty="0"/>
          </a:p>
        </p:txBody>
      </p:sp>
    </p:spTree>
    <p:extLst>
      <p:ext uri="{BB962C8B-B14F-4D97-AF65-F5344CB8AC3E}">
        <p14:creationId xmlns:p14="http://schemas.microsoft.com/office/powerpoint/2010/main" val="308228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Montage</a:t>
            </a:r>
            <a:endParaRPr lang="en-AU" dirty="0"/>
          </a:p>
        </p:txBody>
      </p:sp>
      <p:sp>
        <p:nvSpPr>
          <p:cNvPr id="3" name="Content Placeholder 2"/>
          <p:cNvSpPr>
            <a:spLocks noGrp="1"/>
          </p:cNvSpPr>
          <p:nvPr>
            <p:ph sz="quarter" idx="1"/>
          </p:nvPr>
        </p:nvSpPr>
        <p:spPr/>
        <p:txBody>
          <a:bodyPr/>
          <a:lstStyle/>
          <a:p>
            <a:r>
              <a:rPr lang="en-AU" dirty="0" smtClean="0"/>
              <a:t>A way of showing contrasting ideas in a sequence to communicate meaning;</a:t>
            </a:r>
          </a:p>
          <a:p>
            <a:r>
              <a:rPr lang="en-AU" dirty="0" smtClean="0"/>
              <a:t>“Put two different things together, one after the other, and our </a:t>
            </a:r>
            <a:r>
              <a:rPr lang="en-AU" i="1" dirty="0" smtClean="0"/>
              <a:t>psychological</a:t>
            </a:r>
            <a:r>
              <a:rPr lang="en-AU" dirty="0" smtClean="0"/>
              <a:t> response to those things is to create a third ‘representation’, a higher level of meaning produced by our own skills of association. (Pitches, p.74).</a:t>
            </a:r>
          </a:p>
          <a:p>
            <a:pPr lvl="1"/>
            <a:r>
              <a:rPr lang="en-AU" dirty="0" smtClean="0"/>
              <a:t>Eye + Water = Crying</a:t>
            </a:r>
          </a:p>
          <a:p>
            <a:pPr lvl="1"/>
            <a:r>
              <a:rPr lang="en-AU" dirty="0" smtClean="0"/>
              <a:t>Door + Ear = Eavesdropping</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10</a:t>
            </a:fld>
            <a:endParaRPr lang="en-AU"/>
          </a:p>
        </p:txBody>
      </p:sp>
    </p:spTree>
    <p:extLst>
      <p:ext uri="{BB962C8B-B14F-4D97-AF65-F5344CB8AC3E}">
        <p14:creationId xmlns:p14="http://schemas.microsoft.com/office/powerpoint/2010/main" val="143270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Montage In The Theatre</a:t>
            </a:r>
            <a:endParaRPr lang="en-AU" dirty="0"/>
          </a:p>
        </p:txBody>
      </p:sp>
      <p:sp>
        <p:nvSpPr>
          <p:cNvPr id="3" name="Content Placeholder 2"/>
          <p:cNvSpPr>
            <a:spLocks noGrp="1"/>
          </p:cNvSpPr>
          <p:nvPr>
            <p:ph sz="quarter" idx="1"/>
          </p:nvPr>
        </p:nvSpPr>
        <p:spPr/>
        <p:txBody>
          <a:bodyPr/>
          <a:lstStyle/>
          <a:p>
            <a:r>
              <a:rPr lang="en-AU" dirty="0" smtClean="0"/>
              <a:t>An episodic structure to the overall production;</a:t>
            </a:r>
          </a:p>
          <a:p>
            <a:r>
              <a:rPr lang="en-AU" dirty="0" smtClean="0"/>
              <a:t>Carefully directed juxtaposing of the episodes to maximise the ‘explosive’ effect;</a:t>
            </a:r>
          </a:p>
          <a:p>
            <a:r>
              <a:rPr lang="en-AU" dirty="0" smtClean="0"/>
              <a:t>Surprises, collisions, incongruities;</a:t>
            </a:r>
          </a:p>
          <a:p>
            <a:r>
              <a:rPr lang="en-AU" dirty="0" smtClean="0"/>
              <a:t>Varying rhythms;</a:t>
            </a:r>
          </a:p>
          <a:p>
            <a:r>
              <a:rPr lang="en-AU" dirty="0" smtClean="0"/>
              <a:t>A </a:t>
            </a:r>
            <a:r>
              <a:rPr lang="en-AU" i="1" dirty="0" smtClean="0"/>
              <a:t>thinking</a:t>
            </a:r>
            <a:r>
              <a:rPr lang="en-AU" dirty="0" smtClean="0"/>
              <a:t> audience who puts together meaning for themselves;</a:t>
            </a:r>
          </a:p>
          <a:p>
            <a:r>
              <a:rPr lang="en-AU" dirty="0" smtClean="0"/>
              <a:t>A clear sense of theatricality!</a:t>
            </a:r>
          </a:p>
          <a:p>
            <a:endParaRPr lang="en-AU" dirty="0"/>
          </a:p>
        </p:txBody>
      </p:sp>
      <p:sp>
        <p:nvSpPr>
          <p:cNvPr id="4" name="Slide Number Placeholder 3"/>
          <p:cNvSpPr>
            <a:spLocks noGrp="1"/>
          </p:cNvSpPr>
          <p:nvPr>
            <p:ph type="sldNum" sz="quarter" idx="15"/>
          </p:nvPr>
        </p:nvSpPr>
        <p:spPr/>
        <p:txBody>
          <a:bodyPr/>
          <a:lstStyle/>
          <a:p>
            <a:fld id="{501C74B6-9621-4CB2-A30B-F140B652C4DA}" type="slidenum">
              <a:rPr lang="en-AU" smtClean="0"/>
              <a:t>11</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179558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Biomechanics in Performance</a:t>
            </a:r>
            <a:endParaRPr lang="en-AU" dirty="0"/>
          </a:p>
        </p:txBody>
      </p:sp>
      <p:sp>
        <p:nvSpPr>
          <p:cNvPr id="3" name="Content Placeholder 2"/>
          <p:cNvSpPr>
            <a:spLocks noGrp="1"/>
          </p:cNvSpPr>
          <p:nvPr>
            <p:ph sz="quarter" idx="1"/>
          </p:nvPr>
        </p:nvSpPr>
        <p:spPr/>
        <p:txBody>
          <a:bodyPr/>
          <a:lstStyle/>
          <a:p>
            <a:r>
              <a:rPr lang="en-AU" dirty="0" smtClean="0"/>
              <a:t>The actor trains by developing and perfecting the etudes (‘the slap’, ‘throwing the stone’, etc.)</a:t>
            </a:r>
          </a:p>
          <a:p>
            <a:r>
              <a:rPr lang="en-AU" dirty="0" smtClean="0"/>
              <a:t>These etudes broaden the range of physical plasticity and expression of the actor</a:t>
            </a:r>
          </a:p>
          <a:p>
            <a:r>
              <a:rPr lang="en-AU" dirty="0" smtClean="0"/>
              <a:t>This creates a larger scope of poses the actor and director can call upon in rehearsal and performance</a:t>
            </a:r>
          </a:p>
          <a:p>
            <a:r>
              <a:rPr lang="en-AU" dirty="0" smtClean="0"/>
              <a:t>Biomechanics training ensures all movement is meaningful and rids the stage of superfluous action – the efficiency of movement is essential!</a:t>
            </a:r>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12</a:t>
            </a:fld>
            <a:endParaRPr lang="en-AU"/>
          </a:p>
        </p:txBody>
      </p:sp>
    </p:spTree>
    <p:extLst>
      <p:ext uri="{BB962C8B-B14F-4D97-AF65-F5344CB8AC3E}">
        <p14:creationId xmlns:p14="http://schemas.microsoft.com/office/powerpoint/2010/main" val="2270105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Biomechanics - Influences</a:t>
            </a:r>
            <a:endParaRPr lang="en-AU" dirty="0"/>
          </a:p>
        </p:txBody>
      </p:sp>
      <p:sp>
        <p:nvSpPr>
          <p:cNvPr id="3" name="Content Placeholder 2"/>
          <p:cNvSpPr>
            <a:spLocks noGrp="1"/>
          </p:cNvSpPr>
          <p:nvPr>
            <p:ph sz="quarter" idx="1"/>
          </p:nvPr>
        </p:nvSpPr>
        <p:spPr/>
        <p:txBody>
          <a:bodyPr/>
          <a:lstStyle/>
          <a:p>
            <a:r>
              <a:rPr lang="en-AU" dirty="0" err="1" smtClean="0"/>
              <a:t>Meyerhold</a:t>
            </a:r>
            <a:r>
              <a:rPr lang="en-AU" dirty="0" smtClean="0"/>
              <a:t> was influenced by the movement of actors in Commedia </a:t>
            </a:r>
            <a:r>
              <a:rPr lang="en-AU" dirty="0" err="1" smtClean="0"/>
              <a:t>dell’Arte</a:t>
            </a:r>
            <a:r>
              <a:rPr lang="en-AU" dirty="0"/>
              <a:t> </a:t>
            </a:r>
            <a:r>
              <a:rPr lang="en-AU" dirty="0" smtClean="0"/>
              <a:t>and musical reading;</a:t>
            </a:r>
          </a:p>
          <a:p>
            <a:r>
              <a:rPr lang="en-AU" dirty="0" smtClean="0"/>
              <a:t>After the Russian Revolution, focus on more efficient industry was created; </a:t>
            </a:r>
            <a:r>
              <a:rPr lang="en-AU" dirty="0" err="1" smtClean="0"/>
              <a:t>Meyerhold</a:t>
            </a:r>
            <a:r>
              <a:rPr lang="en-AU" dirty="0" smtClean="0"/>
              <a:t> was influenced heavily by this!</a:t>
            </a:r>
          </a:p>
          <a:p>
            <a:pPr lvl="1"/>
            <a:r>
              <a:rPr lang="en-AU" dirty="0" smtClean="0"/>
              <a:t>New buzzwords: ‘efficiency’, ‘productivity</a:t>
            </a:r>
          </a:p>
          <a:p>
            <a:pPr lvl="1"/>
            <a:r>
              <a:rPr lang="en-AU" dirty="0" err="1" smtClean="0"/>
              <a:t>Taylorism</a:t>
            </a:r>
            <a:r>
              <a:rPr lang="en-AU" dirty="0" smtClean="0"/>
              <a:t> </a:t>
            </a:r>
            <a:r>
              <a:rPr lang="en-AU" dirty="0" smtClean="0">
                <a:sym typeface="Wingdings" panose="05000000000000000000" pitchFamily="2" charset="2"/>
              </a:rPr>
              <a:t> The use ‘time and motion’ studies in the workplace. Paring down the actions of workers into a series of connected tasks with a time limit  inspired biomechanics and the etudes.</a:t>
            </a:r>
            <a:endParaRPr lang="en-AU" dirty="0" smtClean="0"/>
          </a:p>
        </p:txBody>
      </p:sp>
      <p:sp>
        <p:nvSpPr>
          <p:cNvPr id="4" name="Slide Number Placeholder 3"/>
          <p:cNvSpPr>
            <a:spLocks noGrp="1"/>
          </p:cNvSpPr>
          <p:nvPr>
            <p:ph type="sldNum" sz="quarter" idx="15"/>
          </p:nvPr>
        </p:nvSpPr>
        <p:spPr/>
        <p:txBody>
          <a:bodyPr/>
          <a:lstStyle/>
          <a:p>
            <a:fld id="{501C74B6-9621-4CB2-A30B-F140B652C4DA}" type="slidenum">
              <a:rPr lang="en-AU" smtClean="0"/>
              <a:t>13</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186985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Key Skills</a:t>
            </a:r>
            <a:endParaRPr lang="en-AU" dirty="0"/>
          </a:p>
        </p:txBody>
      </p:sp>
      <p:sp>
        <p:nvSpPr>
          <p:cNvPr id="3" name="Content Placeholder 2"/>
          <p:cNvSpPr>
            <a:spLocks noGrp="1"/>
          </p:cNvSpPr>
          <p:nvPr>
            <p:ph sz="quarter" idx="1"/>
          </p:nvPr>
        </p:nvSpPr>
        <p:spPr/>
        <p:txBody>
          <a:bodyPr/>
          <a:lstStyle/>
          <a:p>
            <a:r>
              <a:rPr lang="en-AU" dirty="0" smtClean="0"/>
              <a:t>You MUST refer to how the key skills are developed through </a:t>
            </a:r>
            <a:r>
              <a:rPr lang="en-AU" dirty="0" err="1" smtClean="0"/>
              <a:t>Meyerhold’s</a:t>
            </a:r>
            <a:r>
              <a:rPr lang="en-AU" dirty="0" smtClean="0"/>
              <a:t> approach to actor training and how they serve in performance:</a:t>
            </a:r>
          </a:p>
          <a:p>
            <a:pPr lvl="1"/>
            <a:r>
              <a:rPr lang="en-AU" dirty="0" smtClean="0"/>
              <a:t>Precision</a:t>
            </a:r>
          </a:p>
          <a:p>
            <a:pPr lvl="1"/>
            <a:r>
              <a:rPr lang="en-AU" dirty="0" smtClean="0"/>
              <a:t>Coordination</a:t>
            </a:r>
          </a:p>
          <a:p>
            <a:pPr lvl="1"/>
            <a:r>
              <a:rPr lang="en-AU" dirty="0" smtClean="0"/>
              <a:t>Rhythm</a:t>
            </a:r>
          </a:p>
          <a:p>
            <a:pPr lvl="1"/>
            <a:r>
              <a:rPr lang="en-AU" dirty="0" smtClean="0"/>
              <a:t>Discipline</a:t>
            </a:r>
          </a:p>
          <a:p>
            <a:pPr lvl="1"/>
            <a:r>
              <a:rPr lang="en-AU" dirty="0" smtClean="0"/>
              <a:t>Responsiveness</a:t>
            </a:r>
          </a:p>
          <a:p>
            <a:pPr lvl="1"/>
            <a:r>
              <a:rPr lang="en-AU" dirty="0" smtClean="0"/>
              <a:t>Playfulness</a:t>
            </a:r>
          </a:p>
          <a:p>
            <a:pPr lvl="1"/>
            <a:r>
              <a:rPr lang="en-AU" dirty="0" smtClean="0"/>
              <a:t>Balance</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14</a:t>
            </a:fld>
            <a:endParaRPr lang="en-AU"/>
          </a:p>
        </p:txBody>
      </p:sp>
    </p:spTree>
    <p:extLst>
      <p:ext uri="{BB962C8B-B14F-4D97-AF65-F5344CB8AC3E}">
        <p14:creationId xmlns:p14="http://schemas.microsoft.com/office/powerpoint/2010/main" val="389320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You Need </a:t>
            </a:r>
            <a:r>
              <a:rPr lang="en-AU" dirty="0"/>
              <a:t>T</a:t>
            </a:r>
            <a:r>
              <a:rPr lang="en-AU" dirty="0" smtClean="0"/>
              <a:t>o Do</a:t>
            </a:r>
            <a:endParaRPr lang="en-AU" dirty="0"/>
          </a:p>
        </p:txBody>
      </p:sp>
      <p:sp>
        <p:nvSpPr>
          <p:cNvPr id="3" name="Content Placeholder 2"/>
          <p:cNvSpPr>
            <a:spLocks noGrp="1"/>
          </p:cNvSpPr>
          <p:nvPr>
            <p:ph sz="quarter" idx="1"/>
          </p:nvPr>
        </p:nvSpPr>
        <p:spPr/>
        <p:txBody>
          <a:bodyPr>
            <a:normAutofit fontScale="92500"/>
          </a:bodyPr>
          <a:lstStyle/>
          <a:p>
            <a:pPr marL="457200" indent="-457200">
              <a:buFont typeface="+mj-lt"/>
              <a:buAutoNum type="arabicPeriod"/>
            </a:pPr>
            <a:r>
              <a:rPr lang="en-AU" dirty="0" smtClean="0"/>
              <a:t>Define </a:t>
            </a:r>
            <a:r>
              <a:rPr lang="en-AU" b="1" u="sng" dirty="0" smtClean="0"/>
              <a:t>stylisation</a:t>
            </a:r>
            <a:r>
              <a:rPr lang="en-AU" b="1" dirty="0" smtClean="0"/>
              <a:t> </a:t>
            </a:r>
            <a:r>
              <a:rPr lang="en-AU" dirty="0" smtClean="0"/>
              <a:t>and </a:t>
            </a:r>
            <a:r>
              <a:rPr lang="en-AU" b="1" dirty="0" smtClean="0"/>
              <a:t>explain</a:t>
            </a:r>
            <a:r>
              <a:rPr lang="en-AU" dirty="0" smtClean="0"/>
              <a:t> how </a:t>
            </a:r>
            <a:r>
              <a:rPr lang="en-AU" dirty="0" err="1" smtClean="0"/>
              <a:t>Meyerhold</a:t>
            </a:r>
            <a:r>
              <a:rPr lang="en-AU" dirty="0" smtClean="0"/>
              <a:t> used this both in terms of actor training and in his directing;</a:t>
            </a:r>
          </a:p>
          <a:p>
            <a:pPr marL="457200" indent="-457200">
              <a:buFont typeface="+mj-lt"/>
              <a:buAutoNum type="arabicPeriod"/>
            </a:pPr>
            <a:r>
              <a:rPr lang="en-AU" dirty="0" smtClean="0"/>
              <a:t>Explain how </a:t>
            </a:r>
            <a:r>
              <a:rPr lang="en-AU" dirty="0" err="1" smtClean="0"/>
              <a:t>Meyerhold</a:t>
            </a:r>
            <a:r>
              <a:rPr lang="en-AU" dirty="0" smtClean="0"/>
              <a:t> used the term ‘</a:t>
            </a:r>
            <a:r>
              <a:rPr lang="en-AU" b="1" u="sng" dirty="0" smtClean="0"/>
              <a:t>mask</a:t>
            </a:r>
            <a:r>
              <a:rPr lang="en-AU" dirty="0" smtClean="0"/>
              <a:t>’ and what is meant by ‘</a:t>
            </a:r>
            <a:r>
              <a:rPr lang="en-AU" b="1" u="sng" dirty="0" smtClean="0"/>
              <a:t>set roles</a:t>
            </a:r>
            <a:r>
              <a:rPr lang="en-AU" dirty="0" smtClean="0"/>
              <a:t>’</a:t>
            </a:r>
          </a:p>
          <a:p>
            <a:pPr marL="457200" indent="-457200">
              <a:buFont typeface="+mj-lt"/>
              <a:buAutoNum type="arabicPeriod"/>
            </a:pPr>
            <a:r>
              <a:rPr lang="en-AU" dirty="0" smtClean="0"/>
              <a:t>Evaluate the effectiveness of </a:t>
            </a:r>
            <a:r>
              <a:rPr lang="en-AU" b="1" dirty="0" smtClean="0"/>
              <a:t>the </a:t>
            </a:r>
            <a:r>
              <a:rPr lang="en-AU" b="1" u="sng" dirty="0" smtClean="0"/>
              <a:t>grotesque</a:t>
            </a:r>
            <a:r>
              <a:rPr lang="en-AU" dirty="0" smtClean="0"/>
              <a:t> style in which </a:t>
            </a:r>
            <a:r>
              <a:rPr lang="en-AU" dirty="0" err="1" smtClean="0"/>
              <a:t>Meyerhold</a:t>
            </a:r>
            <a:r>
              <a:rPr lang="en-AU" dirty="0" smtClean="0"/>
              <a:t> worked and trained actors;</a:t>
            </a:r>
          </a:p>
          <a:p>
            <a:pPr marL="457200" indent="-457200">
              <a:buFont typeface="+mj-lt"/>
              <a:buAutoNum type="arabicPeriod"/>
            </a:pPr>
            <a:r>
              <a:rPr lang="en-AU" dirty="0" smtClean="0"/>
              <a:t>Explain how </a:t>
            </a:r>
            <a:r>
              <a:rPr lang="en-AU" dirty="0" err="1" smtClean="0"/>
              <a:t>Meyerhold</a:t>
            </a:r>
            <a:r>
              <a:rPr lang="en-AU" dirty="0" smtClean="0"/>
              <a:t> used </a:t>
            </a:r>
            <a:r>
              <a:rPr lang="en-AU" b="1" u="sng" dirty="0" smtClean="0"/>
              <a:t>montage</a:t>
            </a:r>
            <a:r>
              <a:rPr lang="en-AU" dirty="0" smtClean="0"/>
              <a:t>;</a:t>
            </a:r>
          </a:p>
          <a:p>
            <a:pPr marL="457200" indent="-457200">
              <a:buFont typeface="+mj-lt"/>
              <a:buAutoNum type="arabicPeriod"/>
            </a:pPr>
            <a:r>
              <a:rPr lang="en-AU" dirty="0" smtClean="0"/>
              <a:t>Explain how </a:t>
            </a:r>
            <a:r>
              <a:rPr lang="en-AU" b="1" u="sng" dirty="0" smtClean="0"/>
              <a:t>biomechanics</a:t>
            </a:r>
            <a:r>
              <a:rPr lang="en-AU" dirty="0" smtClean="0"/>
              <a:t> trained actors for performance, and what role the </a:t>
            </a:r>
            <a:r>
              <a:rPr lang="en-AU" b="1" u="sng" dirty="0" smtClean="0"/>
              <a:t>etudes</a:t>
            </a:r>
            <a:r>
              <a:rPr lang="en-AU" dirty="0" smtClean="0"/>
              <a:t> played in performance;</a:t>
            </a:r>
          </a:p>
          <a:p>
            <a:pPr marL="457200" indent="-457200">
              <a:buFont typeface="+mj-lt"/>
              <a:buAutoNum type="arabicPeriod"/>
            </a:pPr>
            <a:r>
              <a:rPr lang="en-AU" dirty="0" smtClean="0"/>
              <a:t>Explain how an actor developed the </a:t>
            </a:r>
            <a:r>
              <a:rPr lang="en-AU" b="1" u="sng" dirty="0" smtClean="0"/>
              <a:t>key skills </a:t>
            </a:r>
            <a:r>
              <a:rPr lang="en-AU" dirty="0" smtClean="0"/>
              <a:t>taught in biomechanics and why they are important.</a:t>
            </a:r>
          </a:p>
          <a:p>
            <a:endParaRPr lang="en-AU" dirty="0" smtClean="0"/>
          </a:p>
          <a:p>
            <a:endParaRPr lang="en-AU" dirty="0" smtClean="0"/>
          </a:p>
        </p:txBody>
      </p:sp>
      <p:sp>
        <p:nvSpPr>
          <p:cNvPr id="4" name="Slide Number Placeholder 3"/>
          <p:cNvSpPr>
            <a:spLocks noGrp="1"/>
          </p:cNvSpPr>
          <p:nvPr>
            <p:ph type="sldNum" sz="quarter" idx="15"/>
          </p:nvPr>
        </p:nvSpPr>
        <p:spPr/>
        <p:txBody>
          <a:bodyPr/>
          <a:lstStyle/>
          <a:p>
            <a:fld id="{501C74B6-9621-4CB2-A30B-F140B652C4DA}" type="slidenum">
              <a:rPr lang="en-AU" smtClean="0"/>
              <a:t>2</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335538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Stylisation</a:t>
            </a:r>
            <a:endParaRPr lang="en-AU" dirty="0"/>
          </a:p>
        </p:txBody>
      </p:sp>
      <p:sp>
        <p:nvSpPr>
          <p:cNvPr id="3" name="Content Placeholder 2"/>
          <p:cNvSpPr>
            <a:spLocks noGrp="1"/>
          </p:cNvSpPr>
          <p:nvPr>
            <p:ph sz="quarter" idx="1"/>
          </p:nvPr>
        </p:nvSpPr>
        <p:spPr/>
        <p:txBody>
          <a:bodyPr/>
          <a:lstStyle/>
          <a:p>
            <a:r>
              <a:rPr lang="en-AU" dirty="0" smtClean="0"/>
              <a:t>A type of performance that </a:t>
            </a:r>
            <a:r>
              <a:rPr lang="en-AU" b="1" dirty="0" smtClean="0"/>
              <a:t>suggests clear meaning and relationships </a:t>
            </a:r>
            <a:r>
              <a:rPr lang="en-AU" dirty="0" smtClean="0"/>
              <a:t>through </a:t>
            </a:r>
            <a:r>
              <a:rPr lang="en-AU" b="1" dirty="0" smtClean="0"/>
              <a:t>expressive</a:t>
            </a:r>
            <a:r>
              <a:rPr lang="en-AU" dirty="0" smtClean="0"/>
              <a:t> movement, gesture, costume, set and props that, while not realistic, convey </a:t>
            </a:r>
            <a:r>
              <a:rPr lang="en-AU" b="1" dirty="0" smtClean="0"/>
              <a:t>precise meaning</a:t>
            </a:r>
            <a:r>
              <a:rPr lang="en-AU" dirty="0" smtClean="0"/>
              <a:t> to an audience.</a:t>
            </a:r>
          </a:p>
          <a:p>
            <a:r>
              <a:rPr lang="en-AU" dirty="0" smtClean="0"/>
              <a:t>E.g. </a:t>
            </a:r>
            <a:r>
              <a:rPr lang="en-AU" dirty="0" smtClean="0">
                <a:sym typeface="Wingdings" panose="05000000000000000000" pitchFamily="2" charset="2"/>
              </a:rPr>
              <a:t> the actress playing “</a:t>
            </a:r>
            <a:r>
              <a:rPr lang="en-AU" dirty="0" err="1" smtClean="0">
                <a:sym typeface="Wingdings" panose="05000000000000000000" pitchFamily="2" charset="2"/>
              </a:rPr>
              <a:t>Trantella</a:t>
            </a:r>
            <a:r>
              <a:rPr lang="en-AU" dirty="0" smtClean="0">
                <a:sym typeface="Wingdings" panose="05000000000000000000" pitchFamily="2" charset="2"/>
              </a:rPr>
              <a:t> in </a:t>
            </a:r>
            <a:r>
              <a:rPr lang="en-AU" i="1" dirty="0" smtClean="0">
                <a:sym typeface="Wingdings" panose="05000000000000000000" pitchFamily="2" charset="2"/>
              </a:rPr>
              <a:t>The Doll’s House</a:t>
            </a:r>
            <a:r>
              <a:rPr lang="en-AU" dirty="0" smtClean="0">
                <a:sym typeface="Wingdings" panose="05000000000000000000" pitchFamily="2" charset="2"/>
              </a:rPr>
              <a:t> [written by Ibsen, highly ‘realistic play] was no more than a series of poses during which the feet simply tapped out a nervous rhythm.” </a:t>
            </a:r>
            <a:r>
              <a:rPr lang="en-AU" dirty="0">
                <a:sym typeface="Wingdings" panose="05000000000000000000" pitchFamily="2" charset="2"/>
              </a:rPr>
              <a:t>(</a:t>
            </a:r>
            <a:r>
              <a:rPr lang="en-AU" dirty="0" smtClean="0">
                <a:sym typeface="Wingdings" panose="05000000000000000000" pitchFamily="2" charset="2"/>
              </a:rPr>
              <a:t>Pitches, p.52)</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3</a:t>
            </a:fld>
            <a:endParaRPr lang="en-AU"/>
          </a:p>
        </p:txBody>
      </p:sp>
    </p:spTree>
    <p:extLst>
      <p:ext uri="{BB962C8B-B14F-4D97-AF65-F5344CB8AC3E}">
        <p14:creationId xmlns:p14="http://schemas.microsoft.com/office/powerpoint/2010/main" val="235586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Stylisation</a:t>
            </a:r>
            <a:endParaRPr lang="en-AU" dirty="0"/>
          </a:p>
        </p:txBody>
      </p:sp>
      <p:sp>
        <p:nvSpPr>
          <p:cNvPr id="3" name="Content Placeholder 2"/>
          <p:cNvSpPr>
            <a:spLocks noGrp="1"/>
          </p:cNvSpPr>
          <p:nvPr>
            <p:ph sz="quarter" idx="1"/>
          </p:nvPr>
        </p:nvSpPr>
        <p:spPr/>
        <p:txBody>
          <a:bodyPr/>
          <a:lstStyle/>
          <a:p>
            <a:r>
              <a:rPr lang="en-AU" dirty="0" smtClean="0"/>
              <a:t>Steps towards stylisation:</a:t>
            </a:r>
          </a:p>
          <a:p>
            <a:pPr marL="822960" lvl="1" indent="-457200">
              <a:buFont typeface="+mj-lt"/>
              <a:buAutoNum type="arabicPeriod"/>
            </a:pPr>
            <a:r>
              <a:rPr lang="en-AU" dirty="0" smtClean="0"/>
              <a:t>Reduce something down to find its ‘essence’</a:t>
            </a:r>
          </a:p>
          <a:p>
            <a:pPr marL="822960" lvl="1" indent="-457200">
              <a:buFont typeface="+mj-lt"/>
              <a:buAutoNum type="arabicPeriod"/>
            </a:pPr>
            <a:r>
              <a:rPr lang="en-AU" dirty="0" smtClean="0"/>
              <a:t>Extend the range of expression used (call on biomechanical training)</a:t>
            </a:r>
          </a:p>
          <a:p>
            <a:pPr marL="822960" lvl="1" indent="-457200">
              <a:buFont typeface="+mj-lt"/>
              <a:buAutoNum type="arabicPeriod"/>
            </a:pPr>
            <a:r>
              <a:rPr lang="en-AU" dirty="0" smtClean="0"/>
              <a:t>Pay particular attention to the question of rhythm in making, changing and shifting meaning</a:t>
            </a:r>
          </a:p>
          <a:p>
            <a:pPr marL="822960" lvl="1" indent="-457200">
              <a:buFont typeface="+mj-lt"/>
              <a:buAutoNum type="arabicPeriod"/>
            </a:pPr>
            <a:endParaRPr lang="en-AU" dirty="0"/>
          </a:p>
          <a:p>
            <a:r>
              <a:rPr lang="en-AU" dirty="0" smtClean="0"/>
              <a:t>Engages audience in clear visual and auditory meaning without becoming ‘too real’ – it is highly theatrical and requires in-depth training of the actor and efficient and meaningful movement on stage.</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4</a:t>
            </a:fld>
            <a:endParaRPr lang="en-AU"/>
          </a:p>
        </p:txBody>
      </p:sp>
    </p:spTree>
    <p:extLst>
      <p:ext uri="{BB962C8B-B14F-4D97-AF65-F5344CB8AC3E}">
        <p14:creationId xmlns:p14="http://schemas.microsoft.com/office/powerpoint/2010/main" val="60484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Stylisation</a:t>
            </a:r>
            <a:endParaRPr lang="en-AU" dirty="0"/>
          </a:p>
        </p:txBody>
      </p:sp>
      <p:sp>
        <p:nvSpPr>
          <p:cNvPr id="3" name="Content Placeholder 2"/>
          <p:cNvSpPr>
            <a:spLocks noGrp="1"/>
          </p:cNvSpPr>
          <p:nvPr>
            <p:ph sz="quarter" idx="1"/>
          </p:nvPr>
        </p:nvSpPr>
        <p:spPr/>
        <p:txBody>
          <a:bodyPr>
            <a:normAutofit fontScale="92500"/>
          </a:bodyPr>
          <a:lstStyle/>
          <a:p>
            <a:r>
              <a:rPr lang="en-AU" dirty="0" err="1" smtClean="0"/>
              <a:t>Meyerhold</a:t>
            </a:r>
            <a:r>
              <a:rPr lang="en-AU" dirty="0" smtClean="0"/>
              <a:t> liked stylised theatre because:</a:t>
            </a:r>
          </a:p>
          <a:p>
            <a:pPr marL="822960" lvl="1" indent="-457200">
              <a:buFont typeface="+mj-lt"/>
              <a:buAutoNum type="arabicPeriod"/>
            </a:pPr>
            <a:r>
              <a:rPr lang="en-AU" dirty="0" smtClean="0"/>
              <a:t>The emphasis is on the </a:t>
            </a:r>
            <a:r>
              <a:rPr lang="en-AU" b="1" dirty="0" smtClean="0"/>
              <a:t>actor</a:t>
            </a:r>
            <a:r>
              <a:rPr lang="en-AU" dirty="0" smtClean="0"/>
              <a:t> working with minimal sets and props;</a:t>
            </a:r>
          </a:p>
          <a:p>
            <a:pPr marL="822960" lvl="1" indent="-457200">
              <a:buFont typeface="+mj-lt"/>
              <a:buAutoNum type="arabicPeriod"/>
            </a:pPr>
            <a:r>
              <a:rPr lang="en-AU" dirty="0" smtClean="0"/>
              <a:t>Audience is compelled to use their </a:t>
            </a:r>
            <a:r>
              <a:rPr lang="en-AU" b="1" dirty="0" smtClean="0"/>
              <a:t>imagination</a:t>
            </a:r>
            <a:r>
              <a:rPr lang="en-AU" dirty="0" smtClean="0"/>
              <a:t> – they engage with the work;</a:t>
            </a:r>
          </a:p>
          <a:p>
            <a:pPr marL="822960" lvl="1" indent="-457200">
              <a:buFont typeface="+mj-lt"/>
              <a:buAutoNum type="arabicPeriod"/>
            </a:pPr>
            <a:r>
              <a:rPr lang="en-AU" dirty="0" smtClean="0"/>
              <a:t>The actor </a:t>
            </a:r>
            <a:r>
              <a:rPr lang="en-AU" b="1" dirty="0" smtClean="0"/>
              <a:t>relies on physical expression</a:t>
            </a:r>
            <a:r>
              <a:rPr lang="en-AU" dirty="0" smtClean="0"/>
              <a:t> and the ability to manipulate this to suit character and “</a:t>
            </a:r>
            <a:r>
              <a:rPr lang="en-AU" b="1" dirty="0" smtClean="0"/>
              <a:t>set roles</a:t>
            </a:r>
            <a:r>
              <a:rPr lang="en-AU" dirty="0" smtClean="0"/>
              <a:t>”</a:t>
            </a:r>
          </a:p>
          <a:p>
            <a:pPr marL="822960" lvl="1" indent="-457200">
              <a:buFont typeface="+mj-lt"/>
              <a:buAutoNum type="arabicPeriod"/>
            </a:pPr>
            <a:r>
              <a:rPr lang="en-AU" dirty="0" smtClean="0"/>
              <a:t>Words of the playwright may be </a:t>
            </a:r>
            <a:r>
              <a:rPr lang="en-AU" b="1" dirty="0" smtClean="0"/>
              <a:t>transformed</a:t>
            </a:r>
            <a:r>
              <a:rPr lang="en-AU" dirty="0" smtClean="0"/>
              <a:t> by the director</a:t>
            </a:r>
          </a:p>
          <a:p>
            <a:pPr marL="822960" lvl="1" indent="-457200">
              <a:buFont typeface="+mj-lt"/>
              <a:buAutoNum type="arabicPeriod"/>
            </a:pPr>
            <a:r>
              <a:rPr lang="en-AU" b="1" dirty="0" smtClean="0"/>
              <a:t>Rhythm</a:t>
            </a:r>
            <a:r>
              <a:rPr lang="en-AU" dirty="0" smtClean="0"/>
              <a:t> becomes uppermost in the director’s and the spectators’ minds</a:t>
            </a:r>
          </a:p>
          <a:p>
            <a:pPr marL="822960" lvl="1" indent="-457200">
              <a:buFont typeface="+mj-lt"/>
              <a:buAutoNum type="arabicPeriod"/>
            </a:pPr>
            <a:r>
              <a:rPr lang="en-AU" dirty="0" smtClean="0"/>
              <a:t>The ‘</a:t>
            </a:r>
            <a:r>
              <a:rPr lang="en-AU" b="1" dirty="0" smtClean="0"/>
              <a:t>look</a:t>
            </a:r>
            <a:r>
              <a:rPr lang="en-AU" dirty="0" smtClean="0"/>
              <a:t>’ of the work is carefully constructed like a painting on a canvas;</a:t>
            </a:r>
          </a:p>
          <a:p>
            <a:pPr marL="822960" lvl="1" indent="-457200">
              <a:buFont typeface="+mj-lt"/>
              <a:buAutoNum type="arabicPeriod"/>
            </a:pPr>
            <a:r>
              <a:rPr lang="en-AU" dirty="0" smtClean="0"/>
              <a:t>Stylised theatre can produce </a:t>
            </a:r>
            <a:r>
              <a:rPr lang="en-AU" b="1" dirty="0" smtClean="0"/>
              <a:t>any type of play</a:t>
            </a:r>
            <a:r>
              <a:rPr lang="en-AU" dirty="0" smtClean="0"/>
              <a:t>.</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5</a:t>
            </a:fld>
            <a:endParaRPr lang="en-AU"/>
          </a:p>
        </p:txBody>
      </p:sp>
    </p:spTree>
    <p:extLst>
      <p:ext uri="{BB962C8B-B14F-4D97-AF65-F5344CB8AC3E}">
        <p14:creationId xmlns:p14="http://schemas.microsoft.com/office/powerpoint/2010/main" val="278958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Mask &amp; Set Role</a:t>
            </a:r>
            <a:endParaRPr lang="en-AU" dirty="0"/>
          </a:p>
        </p:txBody>
      </p:sp>
      <p:sp>
        <p:nvSpPr>
          <p:cNvPr id="3" name="Content Placeholder 2"/>
          <p:cNvSpPr>
            <a:spLocks noGrp="1"/>
          </p:cNvSpPr>
          <p:nvPr>
            <p:ph sz="quarter" idx="1"/>
          </p:nvPr>
        </p:nvSpPr>
        <p:spPr/>
        <p:txBody>
          <a:bodyPr/>
          <a:lstStyle/>
          <a:p>
            <a:r>
              <a:rPr lang="en-AU" dirty="0" smtClean="0"/>
              <a:t>Traditionally a mask is worn on the face to communicate character;</a:t>
            </a:r>
          </a:p>
          <a:p>
            <a:r>
              <a:rPr lang="en-AU" dirty="0" err="1" smtClean="0"/>
              <a:t>Meyerhold</a:t>
            </a:r>
            <a:r>
              <a:rPr lang="en-AU" dirty="0" smtClean="0"/>
              <a:t> viewed the idea of mask as </a:t>
            </a:r>
            <a:r>
              <a:rPr lang="en-AU" b="1" dirty="0" smtClean="0"/>
              <a:t>anything that altered the actor’s appearance</a:t>
            </a:r>
            <a:r>
              <a:rPr lang="en-AU" dirty="0" smtClean="0"/>
              <a:t>;</a:t>
            </a:r>
          </a:p>
          <a:p>
            <a:r>
              <a:rPr lang="en-AU" dirty="0" smtClean="0"/>
              <a:t>“Masks can be created by make-up, by hairstyle, by facial expressions or by any technique which defines a character in terms of its external characteristics” (Pitches, p.58);</a:t>
            </a:r>
          </a:p>
          <a:p>
            <a:r>
              <a:rPr lang="en-AU" dirty="0" smtClean="0"/>
              <a:t>Therefore, by altering the ‘mask’ the actor can change ‘</a:t>
            </a:r>
            <a:r>
              <a:rPr lang="en-AU" b="1" dirty="0" smtClean="0"/>
              <a:t>set roles</a:t>
            </a:r>
            <a:r>
              <a:rPr lang="en-AU" dirty="0" smtClean="0"/>
              <a:t>’ in order to show the full range of their character – ‘the lover’, ‘the husband’, ‘the brother’, ‘the worker’, etc</a:t>
            </a:r>
            <a:r>
              <a:rPr lang="en-AU" dirty="0"/>
              <a:t>.</a:t>
            </a:r>
          </a:p>
        </p:txBody>
      </p:sp>
      <p:sp>
        <p:nvSpPr>
          <p:cNvPr id="4" name="Slide Number Placeholder 3"/>
          <p:cNvSpPr>
            <a:spLocks noGrp="1"/>
          </p:cNvSpPr>
          <p:nvPr>
            <p:ph type="sldNum" sz="quarter" idx="15"/>
          </p:nvPr>
        </p:nvSpPr>
        <p:spPr/>
        <p:txBody>
          <a:bodyPr/>
          <a:lstStyle/>
          <a:p>
            <a:fld id="{501C74B6-9621-4CB2-A30B-F140B652C4DA}" type="slidenum">
              <a:rPr lang="en-AU" smtClean="0"/>
              <a:t>6</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395314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Grotesque</a:t>
            </a:r>
            <a:endParaRPr lang="en-AU" dirty="0"/>
          </a:p>
        </p:txBody>
      </p:sp>
      <p:sp>
        <p:nvSpPr>
          <p:cNvPr id="3" name="Content Placeholder 2"/>
          <p:cNvSpPr>
            <a:spLocks noGrp="1"/>
          </p:cNvSpPr>
          <p:nvPr>
            <p:ph sz="quarter" idx="1"/>
          </p:nvPr>
        </p:nvSpPr>
        <p:spPr/>
        <p:txBody>
          <a:bodyPr/>
          <a:lstStyle/>
          <a:p>
            <a:r>
              <a:rPr lang="en-AU" dirty="0" smtClean="0"/>
              <a:t>“The genre of surprise” (Pitches, p.61);</a:t>
            </a:r>
          </a:p>
          <a:p>
            <a:r>
              <a:rPr lang="en-AU" dirty="0" smtClean="0"/>
              <a:t>A theatrical style which plays with sharp contradictions and produces a constant shift in planes of perception (remember </a:t>
            </a:r>
            <a:r>
              <a:rPr lang="en-AU" dirty="0" err="1" smtClean="0"/>
              <a:t>Meyerhold</a:t>
            </a:r>
            <a:r>
              <a:rPr lang="en-AU" dirty="0" smtClean="0"/>
              <a:t> loved contradictions!)</a:t>
            </a:r>
          </a:p>
          <a:p>
            <a:r>
              <a:rPr lang="en-AU" dirty="0" smtClean="0"/>
              <a:t>Mixes opposites</a:t>
            </a:r>
          </a:p>
          <a:p>
            <a:r>
              <a:rPr lang="en-AU" dirty="0" smtClean="0"/>
              <a:t>Challenges perceptions</a:t>
            </a:r>
          </a:p>
          <a:p>
            <a:r>
              <a:rPr lang="en-AU" dirty="0" smtClean="0"/>
              <a:t>Naturally mischievous and satirical</a:t>
            </a:r>
          </a:p>
          <a:p>
            <a:r>
              <a:rPr lang="en-AU" dirty="0" smtClean="0"/>
              <a:t>Very stylised</a:t>
            </a:r>
            <a:endParaRPr lang="en-AU" dirty="0"/>
          </a:p>
        </p:txBody>
      </p:sp>
      <p:sp>
        <p:nvSpPr>
          <p:cNvPr id="4" name="Footer Placeholder 3"/>
          <p:cNvSpPr>
            <a:spLocks noGrp="1"/>
          </p:cNvSpPr>
          <p:nvPr>
            <p:ph type="ftr" sz="quarter" idx="16"/>
          </p:nvPr>
        </p:nvSpPr>
        <p:spPr/>
        <p:txBody>
          <a:bodyPr/>
          <a:lstStyle/>
          <a:p>
            <a:r>
              <a:rPr lang="en-AU" smtClean="0"/>
              <a:t>Grotesque, Montage, Biomechanics in Performance</a:t>
            </a:r>
            <a:endParaRPr lang="en-AU"/>
          </a:p>
        </p:txBody>
      </p:sp>
      <p:sp>
        <p:nvSpPr>
          <p:cNvPr id="5" name="Slide Number Placeholder 4"/>
          <p:cNvSpPr>
            <a:spLocks noGrp="1"/>
          </p:cNvSpPr>
          <p:nvPr>
            <p:ph type="sldNum" sz="quarter" idx="15"/>
          </p:nvPr>
        </p:nvSpPr>
        <p:spPr/>
        <p:txBody>
          <a:bodyPr/>
          <a:lstStyle/>
          <a:p>
            <a:fld id="{501C74B6-9621-4CB2-A30B-F140B652C4DA}" type="slidenum">
              <a:rPr lang="en-AU" smtClean="0"/>
              <a:t>7</a:t>
            </a:fld>
            <a:endParaRPr lang="en-AU"/>
          </a:p>
        </p:txBody>
      </p:sp>
    </p:spTree>
    <p:extLst>
      <p:ext uri="{BB962C8B-B14F-4D97-AF65-F5344CB8AC3E}">
        <p14:creationId xmlns:p14="http://schemas.microsoft.com/office/powerpoint/2010/main" val="380944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Grotesque - Example</a:t>
            </a:r>
            <a:endParaRPr lang="en-AU" dirty="0"/>
          </a:p>
        </p:txBody>
      </p:sp>
      <p:sp>
        <p:nvSpPr>
          <p:cNvPr id="3" name="Content Placeholder 2"/>
          <p:cNvSpPr>
            <a:spLocks noGrp="1"/>
          </p:cNvSpPr>
          <p:nvPr>
            <p:ph sz="quarter" idx="1"/>
          </p:nvPr>
        </p:nvSpPr>
        <p:spPr/>
        <p:txBody>
          <a:bodyPr/>
          <a:lstStyle/>
          <a:p>
            <a:r>
              <a:rPr lang="en-AU" dirty="0" smtClean="0"/>
              <a:t>Example (p.62)</a:t>
            </a:r>
          </a:p>
          <a:p>
            <a:pPr lvl="1"/>
            <a:r>
              <a:rPr lang="en-AU" i="1" dirty="0" smtClean="0"/>
              <a:t>One of the clowns plays a prank. He runs up to the LOVER and sticks out a long tongue at him. The LOVER brings his heavy wooden sword down on the CLOWN’s head with all his might. The CLOWN is doubled over the footlights, where he remains hanging. A stream of cranberry juice gushes from his head.</a:t>
            </a:r>
          </a:p>
          <a:p>
            <a:pPr lvl="1"/>
            <a:r>
              <a:rPr lang="en-AU" dirty="0" smtClean="0"/>
              <a:t>CLOWN [</a:t>
            </a:r>
            <a:r>
              <a:rPr lang="en-AU" i="1" dirty="0" smtClean="0"/>
              <a:t>in a piercing yell</a:t>
            </a:r>
            <a:r>
              <a:rPr lang="en-AU" dirty="0" smtClean="0"/>
              <a:t>]. Help! I’m bleeding cranberry juice!</a:t>
            </a:r>
          </a:p>
          <a:p>
            <a:pPr lvl="1"/>
            <a:r>
              <a:rPr lang="en-AU" i="1" dirty="0" smtClean="0"/>
              <a:t>Having dangled there for w while, he gets up and goes out.</a:t>
            </a:r>
            <a:endParaRPr lang="en-AU" i="1" dirty="0"/>
          </a:p>
        </p:txBody>
      </p:sp>
      <p:sp>
        <p:nvSpPr>
          <p:cNvPr id="4" name="Slide Number Placeholder 3"/>
          <p:cNvSpPr>
            <a:spLocks noGrp="1"/>
          </p:cNvSpPr>
          <p:nvPr>
            <p:ph type="sldNum" sz="quarter" idx="15"/>
          </p:nvPr>
        </p:nvSpPr>
        <p:spPr/>
        <p:txBody>
          <a:bodyPr/>
          <a:lstStyle/>
          <a:p>
            <a:fld id="{501C74B6-9621-4CB2-A30B-F140B652C4DA}" type="slidenum">
              <a:rPr lang="en-AU" smtClean="0"/>
              <a:t>8</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46020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Grotesque - Example</a:t>
            </a:r>
            <a:endParaRPr lang="en-AU" dirty="0"/>
          </a:p>
        </p:txBody>
      </p:sp>
      <p:sp>
        <p:nvSpPr>
          <p:cNvPr id="3" name="Content Placeholder 2"/>
          <p:cNvSpPr>
            <a:spLocks noGrp="1"/>
          </p:cNvSpPr>
          <p:nvPr>
            <p:ph sz="quarter" idx="1"/>
          </p:nvPr>
        </p:nvSpPr>
        <p:spPr/>
        <p:txBody>
          <a:bodyPr/>
          <a:lstStyle/>
          <a:p>
            <a:r>
              <a:rPr lang="en-AU" dirty="0" smtClean="0"/>
              <a:t>Mixing of opposites should be very clear here;</a:t>
            </a:r>
          </a:p>
          <a:p>
            <a:r>
              <a:rPr lang="en-AU" dirty="0" smtClean="0"/>
              <a:t>Clown breaks up a pair of lovers with a mischievous prank, sticking a large tongue out at the pair;</a:t>
            </a:r>
          </a:p>
          <a:p>
            <a:r>
              <a:rPr lang="en-AU" dirty="0" smtClean="0"/>
              <a:t>What was a romantic exchange is this transformed by the interruption of comedy;</a:t>
            </a:r>
          </a:p>
          <a:p>
            <a:r>
              <a:rPr lang="en-AU" dirty="0" smtClean="0"/>
              <a:t>The scene then shifts almost immediately to what looks to be a tragic murder;</a:t>
            </a:r>
          </a:p>
          <a:p>
            <a:r>
              <a:rPr lang="en-AU" dirty="0" smtClean="0"/>
              <a:t>The blood is cranberry juice and, though he should be dead, he exits the stage;</a:t>
            </a:r>
          </a:p>
          <a:p>
            <a:r>
              <a:rPr lang="en-AU" dirty="0" smtClean="0"/>
              <a:t>The audience is left in a confused atmospheric mixture of glee and anger.</a:t>
            </a:r>
          </a:p>
        </p:txBody>
      </p:sp>
      <p:sp>
        <p:nvSpPr>
          <p:cNvPr id="4" name="Slide Number Placeholder 3"/>
          <p:cNvSpPr>
            <a:spLocks noGrp="1"/>
          </p:cNvSpPr>
          <p:nvPr>
            <p:ph type="sldNum" sz="quarter" idx="15"/>
          </p:nvPr>
        </p:nvSpPr>
        <p:spPr/>
        <p:txBody>
          <a:bodyPr/>
          <a:lstStyle/>
          <a:p>
            <a:fld id="{501C74B6-9621-4CB2-A30B-F140B652C4DA}" type="slidenum">
              <a:rPr lang="en-AU" smtClean="0"/>
              <a:t>9</a:t>
            </a:fld>
            <a:endParaRPr lang="en-AU"/>
          </a:p>
        </p:txBody>
      </p:sp>
      <p:sp>
        <p:nvSpPr>
          <p:cNvPr id="5" name="Footer Placeholder 4"/>
          <p:cNvSpPr>
            <a:spLocks noGrp="1"/>
          </p:cNvSpPr>
          <p:nvPr>
            <p:ph type="ftr" sz="quarter" idx="16"/>
          </p:nvPr>
        </p:nvSpPr>
        <p:spPr/>
        <p:txBody>
          <a:bodyPr/>
          <a:lstStyle/>
          <a:p>
            <a:r>
              <a:rPr lang="en-AU" smtClean="0"/>
              <a:t>Grotesque, Montage, Biomechanics in Performance</a:t>
            </a:r>
            <a:endParaRPr lang="en-AU"/>
          </a:p>
        </p:txBody>
      </p:sp>
    </p:spTree>
    <p:extLst>
      <p:ext uri="{BB962C8B-B14F-4D97-AF65-F5344CB8AC3E}">
        <p14:creationId xmlns:p14="http://schemas.microsoft.com/office/powerpoint/2010/main" val="2740671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1134</Words>
  <Application>Microsoft Office PowerPoint</Application>
  <PresentationFormat>On-screen Show (4:3)</PresentationFormat>
  <Paragraphs>109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Stylisation, Mask, Grotesque, Montage, Biomechanics</vt:lpstr>
      <vt:lpstr>What You Need To Do</vt:lpstr>
      <vt:lpstr>Stylisation</vt:lpstr>
      <vt:lpstr>Stylisation</vt:lpstr>
      <vt:lpstr>Stylisation</vt:lpstr>
      <vt:lpstr>Mask &amp; Set Role</vt:lpstr>
      <vt:lpstr>Grotesque</vt:lpstr>
      <vt:lpstr>Grotesque - Example</vt:lpstr>
      <vt:lpstr>Grotesque - Example</vt:lpstr>
      <vt:lpstr>Montage</vt:lpstr>
      <vt:lpstr>Montage In The Theatre</vt:lpstr>
      <vt:lpstr>Biomechanics in Performance</vt:lpstr>
      <vt:lpstr>Biomechanics - Influences</vt:lpstr>
      <vt:lpstr>The Key Skills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Grotesque, Montage, Biomechanics</dc:title>
  <dc:creator>Taylor, Aaron</dc:creator>
  <cp:lastModifiedBy>Taylor, Aaron</cp:lastModifiedBy>
  <cp:revision>7</cp:revision>
  <dcterms:created xsi:type="dcterms:W3CDTF">2016-11-08T23:24:39Z</dcterms:created>
  <dcterms:modified xsi:type="dcterms:W3CDTF">2016-11-13T21:16:25Z</dcterms:modified>
</cp:coreProperties>
</file>