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6" r:id="rId6"/>
    <p:sldId id="259" r:id="rId7"/>
    <p:sldId id="260" r:id="rId8"/>
    <p:sldId id="261" r:id="rId9"/>
    <p:sldId id="263" r:id="rId10"/>
    <p:sldId id="264" r:id="rId11"/>
    <p:sldId id="265" r:id="rId12"/>
    <p:sldId id="267" r:id="rId13"/>
    <p:sldId id="268" r:id="rId14"/>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6/7/2016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b="0" i="0" u="none"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b="0" i="0" u="none"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Director's%20Course\Julie%20Taymor\The%20Tempest%20-%20Shakespeare%202010.mp4" TargetMode="External"/><Relationship Id="rId1" Type="http://schemas.microsoft.com/office/2007/relationships/media" Target="file:///E:\Director's%20Course\Julie%20Taymor\The%20Tempest%20-%20Shakespeare%202010.mp4"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Director's%20Course\Julie%20Taymor\The%20Lion%20King%20-%20Behind%20the%20Scenes%20Part%201.mp4" TargetMode="External"/><Relationship Id="rId1" Type="http://schemas.microsoft.com/office/2007/relationships/media" Target="file:///E:\Director's%20Course\Julie%20Taymor\The%20Lion%20King%20-%20Behind%20the%20Scenes%20Part%201.mp4"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ography.com/people/julietaymor3207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file:///F:\Director's%20Course\Julie%20Taymor\Julie%20Taymor-%20Spider-Man,%20The%20Lion%20King%20and%20life%20on%20the%20creative%20edge.mp4"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Julie </a:t>
            </a:r>
            <a:r>
              <a:rPr lang="en-AU" dirty="0" err="1" smtClean="0"/>
              <a:t>Taymor</a:t>
            </a:r>
            <a:endParaRPr lang="en-AU" dirty="0"/>
          </a:p>
        </p:txBody>
      </p:sp>
      <p:sp>
        <p:nvSpPr>
          <p:cNvPr id="3" name="Subtitle 2"/>
          <p:cNvSpPr>
            <a:spLocks noGrp="1"/>
          </p:cNvSpPr>
          <p:nvPr>
            <p:ph type="subTitle" idx="1"/>
          </p:nvPr>
        </p:nvSpPr>
        <p:spPr/>
        <p:txBody>
          <a:bodyPr/>
          <a:lstStyle/>
          <a:p>
            <a:r>
              <a:rPr lang="en-AU" dirty="0" smtClean="0"/>
              <a:t>Symbolism</a:t>
            </a:r>
          </a:p>
          <a:p>
            <a:r>
              <a:rPr lang="en-AU" dirty="0" smtClean="0"/>
              <a:t>Suspension of disbelief</a:t>
            </a:r>
          </a:p>
          <a:p>
            <a:r>
              <a:rPr lang="en-AU" dirty="0" smtClean="0"/>
              <a:t>ideograph</a:t>
            </a:r>
            <a:endParaRPr lang="en-AU" dirty="0"/>
          </a:p>
        </p:txBody>
      </p:sp>
    </p:spTree>
    <p:extLst>
      <p:ext uri="{BB962C8B-B14F-4D97-AF65-F5344CB8AC3E}">
        <p14:creationId xmlns:p14="http://schemas.microsoft.com/office/powerpoint/2010/main" val="350370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29698" name="Picture 2" descr="https://encrypted-tbn2.gstatic.com/images?q=tbn:ANd9GcTMeR4_aJt6OE5FSnQGeeIcu-zB7f50vdQUt-qgvD3Pm9YD182isw"/>
          <p:cNvPicPr>
            <a:picLocks noChangeAspect="1" noChangeArrowheads="1"/>
          </p:cNvPicPr>
          <p:nvPr/>
        </p:nvPicPr>
        <p:blipFill>
          <a:blip r:embed="rId2"/>
          <a:srcRect/>
          <a:stretch>
            <a:fillRect/>
          </a:stretch>
        </p:blipFill>
        <p:spPr bwMode="auto">
          <a:xfrm>
            <a:off x="6234642" y="1010178"/>
            <a:ext cx="4357158" cy="2051996"/>
          </a:xfrm>
          <a:prstGeom prst="rect">
            <a:avLst/>
          </a:prstGeom>
          <a:noFill/>
        </p:spPr>
      </p:pic>
      <p:pic>
        <p:nvPicPr>
          <p:cNvPr id="29700" name="Picture 4" descr="http://www.jasonpstadtlander.com/wp-content/uploads/2015/06/hopeis.jpg"/>
          <p:cNvPicPr>
            <a:picLocks noChangeAspect="1" noChangeArrowheads="1"/>
          </p:cNvPicPr>
          <p:nvPr/>
        </p:nvPicPr>
        <p:blipFill>
          <a:blip r:embed="rId3"/>
          <a:srcRect/>
          <a:stretch>
            <a:fillRect/>
          </a:stretch>
        </p:blipFill>
        <p:spPr bwMode="auto">
          <a:xfrm>
            <a:off x="6244733" y="3306763"/>
            <a:ext cx="5290042" cy="3068638"/>
          </a:xfrm>
          <a:prstGeom prst="rect">
            <a:avLst/>
          </a:prstGeom>
          <a:noFill/>
        </p:spPr>
      </p:pic>
      <p:pic>
        <p:nvPicPr>
          <p:cNvPr id="29702" name="Picture 6" descr="http://hhofet.org/wp-content/uploads/2014/08/butterfly-1140x460.jpg"/>
          <p:cNvPicPr>
            <a:picLocks noChangeAspect="1" noChangeArrowheads="1"/>
          </p:cNvPicPr>
          <p:nvPr/>
        </p:nvPicPr>
        <p:blipFill>
          <a:blip r:embed="rId4"/>
          <a:srcRect/>
          <a:stretch>
            <a:fillRect/>
          </a:stretch>
        </p:blipFill>
        <p:spPr bwMode="auto">
          <a:xfrm>
            <a:off x="341841" y="1774296"/>
            <a:ext cx="5632518" cy="2272771"/>
          </a:xfrm>
          <a:prstGeom prst="rect">
            <a:avLst/>
          </a:prstGeom>
          <a:noFill/>
        </p:spPr>
      </p:pic>
      <p:pic>
        <p:nvPicPr>
          <p:cNvPr id="29704" name="Picture 8" descr="https://encrypted-tbn1.gstatic.com/images?q=tbn:ANd9GcRaDKkaEnyZjEwsEXpy7ep7nqv4qcF-5D0bFFKbmHf3_QNH_uUI"/>
          <p:cNvPicPr>
            <a:picLocks noChangeAspect="1" noChangeArrowheads="1"/>
          </p:cNvPicPr>
          <p:nvPr/>
        </p:nvPicPr>
        <p:blipFill>
          <a:blip r:embed="rId5"/>
          <a:srcRect/>
          <a:stretch>
            <a:fillRect/>
          </a:stretch>
        </p:blipFill>
        <p:spPr bwMode="auto">
          <a:xfrm>
            <a:off x="2450041" y="4377266"/>
            <a:ext cx="3552825" cy="1996236"/>
          </a:xfrm>
          <a:prstGeom prst="rect">
            <a:avLst/>
          </a:prstGeom>
          <a:noFill/>
        </p:spPr>
      </p:pic>
    </p:spTree>
    <p:extLst>
      <p:ext uri="{BB962C8B-B14F-4D97-AF65-F5344CB8AC3E}">
        <p14:creationId xmlns:p14="http://schemas.microsoft.com/office/powerpoint/2010/main" val="60872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YPT Director's Course, Week 3, A. Taylor</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4" name="The Tempest - Shakespeare 2010.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256463" y="1570038"/>
            <a:ext cx="4292600" cy="2414587"/>
          </a:xfrm>
          <a:prstGeom prst="rect">
            <a:avLst/>
          </a:prstGeom>
        </p:spPr>
      </p:pic>
      <p:pic>
        <p:nvPicPr>
          <p:cNvPr id="30722" name="Picture 2"/>
          <p:cNvPicPr>
            <a:picLocks noChangeAspect="1" noChangeArrowheads="1"/>
          </p:cNvPicPr>
          <p:nvPr/>
        </p:nvPicPr>
        <p:blipFill>
          <a:blip r:embed="rId5"/>
          <a:srcRect/>
          <a:stretch>
            <a:fillRect/>
          </a:stretch>
        </p:blipFill>
        <p:spPr bwMode="auto">
          <a:xfrm>
            <a:off x="380471" y="1558924"/>
            <a:ext cx="6765395" cy="4804091"/>
          </a:xfrm>
          <a:prstGeom prst="rect">
            <a:avLst/>
          </a:prstGeom>
          <a:noFill/>
          <a:ln w="9525">
            <a:noFill/>
            <a:miter lim="800000"/>
            <a:headEnd/>
            <a:tailEnd/>
          </a:ln>
        </p:spPr>
      </p:pic>
    </p:spTree>
    <p:extLst>
      <p:ext uri="{BB962C8B-B14F-4D97-AF65-F5344CB8AC3E}">
        <p14:creationId xmlns:p14="http://schemas.microsoft.com/office/powerpoint/2010/main" val="306234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4" name="The Lion King - Behind the Scenes Part 1.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987800" y="711200"/>
            <a:ext cx="8204200" cy="6153150"/>
          </a:xfrm>
          <a:prstGeom prst="rect">
            <a:avLst/>
          </a:prstGeom>
        </p:spPr>
      </p:pic>
      <p:sp>
        <p:nvSpPr>
          <p:cNvPr id="5" name="TextBox 4"/>
          <p:cNvSpPr txBox="1"/>
          <p:nvPr/>
        </p:nvSpPr>
        <p:spPr>
          <a:xfrm>
            <a:off x="541867" y="2108200"/>
            <a:ext cx="2836333" cy="646331"/>
          </a:xfrm>
          <a:prstGeom prst="rect">
            <a:avLst/>
          </a:prstGeom>
          <a:noFill/>
        </p:spPr>
        <p:txBody>
          <a:bodyPr wrap="square" rtlCol="0">
            <a:spAutoFit/>
          </a:bodyPr>
          <a:lstStyle/>
          <a:p>
            <a:r>
              <a:rPr lang="en-AU" dirty="0" smtClean="0"/>
              <a:t>Note down important points about symbols...</a:t>
            </a:r>
            <a:endParaRPr lang="en-AU" dirty="0"/>
          </a:p>
        </p:txBody>
      </p:sp>
    </p:spTree>
    <p:extLst>
      <p:ext uri="{BB962C8B-B14F-4D97-AF65-F5344CB8AC3E}">
        <p14:creationId xmlns:p14="http://schemas.microsoft.com/office/powerpoint/2010/main" val="3998969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pairs...</a:t>
            </a:r>
            <a:endParaRPr lang="en-AU" dirty="0"/>
          </a:p>
        </p:txBody>
      </p:sp>
      <p:sp>
        <p:nvSpPr>
          <p:cNvPr id="3" name="Content Placeholder 2"/>
          <p:cNvSpPr>
            <a:spLocks noGrp="1"/>
          </p:cNvSpPr>
          <p:nvPr>
            <p:ph idx="1"/>
          </p:nvPr>
        </p:nvSpPr>
        <p:spPr/>
        <p:txBody>
          <a:bodyPr>
            <a:normAutofit fontScale="92500"/>
          </a:bodyPr>
          <a:lstStyle/>
          <a:p>
            <a:r>
              <a:rPr lang="en-AU" sz="1800" dirty="0" smtClean="0"/>
              <a:t>You will be give Act 1, Scene 1 of The Tempest (William Shakespeare)</a:t>
            </a:r>
            <a:br>
              <a:rPr lang="en-AU" sz="1800" dirty="0" smtClean="0"/>
            </a:br>
            <a:endParaRPr lang="en-AU" sz="1800" dirty="0" smtClean="0"/>
          </a:p>
          <a:p>
            <a:r>
              <a:rPr lang="en-AU" sz="1800" dirty="0" smtClean="0"/>
              <a:t>Consider how you can use strategies and techniques employed by </a:t>
            </a:r>
            <a:r>
              <a:rPr lang="en-AU" sz="1800" dirty="0" err="1" smtClean="0"/>
              <a:t>Taymor</a:t>
            </a:r>
            <a:r>
              <a:rPr lang="en-AU" sz="1800" dirty="0" smtClean="0"/>
              <a:t> in your conceptualisation of the scene.</a:t>
            </a:r>
            <a:br>
              <a:rPr lang="en-AU" sz="1800" dirty="0" smtClean="0"/>
            </a:br>
            <a:endParaRPr lang="en-AU" sz="1800" dirty="0" smtClean="0"/>
          </a:p>
          <a:p>
            <a:r>
              <a:rPr lang="en-AU" sz="1800" dirty="0" smtClean="0"/>
              <a:t>Consider:</a:t>
            </a:r>
          </a:p>
          <a:p>
            <a:pPr lvl="1"/>
            <a:r>
              <a:rPr lang="en-AU" sz="1600" dirty="0" smtClean="0"/>
              <a:t>An </a:t>
            </a:r>
            <a:r>
              <a:rPr lang="en-AU" sz="1600" b="1" dirty="0" smtClean="0"/>
              <a:t>ideograph</a:t>
            </a:r>
            <a:r>
              <a:rPr lang="en-AU" sz="1600" dirty="0" smtClean="0"/>
              <a:t> that represents the story for you – how can this influence the overall design?</a:t>
            </a:r>
          </a:p>
          <a:p>
            <a:pPr lvl="1"/>
            <a:r>
              <a:rPr lang="en-AU" sz="1600" dirty="0" smtClean="0"/>
              <a:t>How can you use </a:t>
            </a:r>
            <a:r>
              <a:rPr lang="en-AU" sz="1600" b="1" dirty="0" smtClean="0"/>
              <a:t>symbolism</a:t>
            </a:r>
            <a:r>
              <a:rPr lang="en-AU" sz="1600" dirty="0" smtClean="0"/>
              <a:t> in a variety of ways? Set, lighting, costume...</a:t>
            </a:r>
          </a:p>
          <a:p>
            <a:pPr lvl="1"/>
            <a:r>
              <a:rPr lang="en-AU" sz="1600" dirty="0" smtClean="0"/>
              <a:t>Is there the potential of using </a:t>
            </a:r>
            <a:r>
              <a:rPr lang="en-AU" sz="1600" b="1" dirty="0" smtClean="0"/>
              <a:t>masks</a:t>
            </a:r>
            <a:r>
              <a:rPr lang="en-AU" sz="1600" dirty="0" smtClean="0"/>
              <a:t> and/or </a:t>
            </a:r>
            <a:r>
              <a:rPr lang="en-AU" sz="1600" b="1" dirty="0" smtClean="0"/>
              <a:t>puppets</a:t>
            </a:r>
            <a:r>
              <a:rPr lang="en-AU" sz="1600" dirty="0" smtClean="0"/>
              <a:t> to help communicate the original ideograph’s main message?</a:t>
            </a:r>
            <a:br>
              <a:rPr lang="en-AU" sz="1600" dirty="0" smtClean="0"/>
            </a:br>
            <a:endParaRPr lang="en-AU" sz="1600" dirty="0" smtClean="0"/>
          </a:p>
          <a:p>
            <a:r>
              <a:rPr lang="en-AU" sz="1800" dirty="0" smtClean="0"/>
              <a:t>Your aim is to </a:t>
            </a:r>
            <a:r>
              <a:rPr lang="en-AU" sz="1800" b="1" i="1" dirty="0" smtClean="0"/>
              <a:t>communicate meaning and have the audience suspend their disbelief</a:t>
            </a:r>
            <a:r>
              <a:rPr lang="en-AU" sz="1800" dirty="0" smtClean="0"/>
              <a:t>.</a:t>
            </a:r>
          </a:p>
        </p:txBody>
      </p:sp>
      <p:sp>
        <p:nvSpPr>
          <p:cNvPr id="5" name="Slide Number Placeholder 4"/>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238645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Symbolism</a:t>
            </a:r>
            <a:endParaRPr lang="en-AU" dirty="0"/>
          </a:p>
        </p:txBody>
      </p:sp>
      <p:sp>
        <p:nvSpPr>
          <p:cNvPr id="5" name="Text Placeholder 4"/>
          <p:cNvSpPr>
            <a:spLocks noGrp="1"/>
          </p:cNvSpPr>
          <p:nvPr>
            <p:ph type="body" idx="1"/>
          </p:nvPr>
        </p:nvSpPr>
        <p:spPr/>
        <p:txBody>
          <a:bodyPr/>
          <a:lstStyle/>
          <a:p>
            <a:r>
              <a:rPr lang="en-AU" dirty="0" smtClean="0"/>
              <a:t>What is it?</a:t>
            </a:r>
            <a:endParaRPr lang="en-AU" dirty="0"/>
          </a:p>
        </p:txBody>
      </p:sp>
    </p:spTree>
    <p:extLst>
      <p:ext uri="{BB962C8B-B14F-4D97-AF65-F5344CB8AC3E}">
        <p14:creationId xmlns:p14="http://schemas.microsoft.com/office/powerpoint/2010/main" val="39543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Symbolism</a:t>
            </a:r>
            <a:endParaRPr lang="en-AU" dirty="0"/>
          </a:p>
        </p:txBody>
      </p:sp>
      <p:sp>
        <p:nvSpPr>
          <p:cNvPr id="4" name="Footer Placeholder 3"/>
          <p:cNvSpPr>
            <a:spLocks noGrp="1"/>
          </p:cNvSpPr>
          <p:nvPr>
            <p:ph type="ftr" sz="quarter" idx="11"/>
          </p:nvPr>
        </p:nvSpPr>
        <p:spPr/>
        <p:txBody>
          <a:bodyPr/>
          <a:lstStyle/>
          <a:p>
            <a:r>
              <a:rPr lang="en-AU" smtClean="0"/>
              <a:t>YPT Director's Course, Week 3, A. Taylor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24579" name="Picture 3"/>
          <p:cNvPicPr>
            <a:picLocks noChangeAspect="1" noChangeArrowheads="1"/>
          </p:cNvPicPr>
          <p:nvPr/>
        </p:nvPicPr>
        <p:blipFill>
          <a:blip r:embed="rId2"/>
          <a:srcRect/>
          <a:stretch>
            <a:fillRect/>
          </a:stretch>
        </p:blipFill>
        <p:spPr bwMode="auto">
          <a:xfrm>
            <a:off x="270933" y="2032000"/>
            <a:ext cx="7772400" cy="914400"/>
          </a:xfrm>
          <a:prstGeom prst="rect">
            <a:avLst/>
          </a:prstGeom>
          <a:ln w="228600" cap="sq" cmpd="thickThin">
            <a:solidFill>
              <a:schemeClr val="accent1"/>
            </a:solidFill>
            <a:prstDash val="solid"/>
            <a:miter lim="800000"/>
          </a:ln>
          <a:effectLst>
            <a:innerShdw blurRad="76200">
              <a:srgbClr val="000000"/>
            </a:innerShdw>
          </a:effectLst>
        </p:spPr>
      </p:pic>
      <p:pic>
        <p:nvPicPr>
          <p:cNvPr id="24580" name="Picture 4"/>
          <p:cNvPicPr>
            <a:picLocks noChangeAspect="1" noChangeArrowheads="1"/>
          </p:cNvPicPr>
          <p:nvPr/>
        </p:nvPicPr>
        <p:blipFill>
          <a:blip r:embed="rId3"/>
          <a:srcRect/>
          <a:stretch>
            <a:fillRect/>
          </a:stretch>
        </p:blipFill>
        <p:spPr bwMode="auto">
          <a:xfrm>
            <a:off x="552168" y="3572932"/>
            <a:ext cx="10052332" cy="902758"/>
          </a:xfrm>
          <a:prstGeom prst="rect">
            <a:avLst/>
          </a:prstGeom>
          <a:ln w="228600" cap="sq" cmpd="thickThin">
            <a:solidFill>
              <a:schemeClr val="accent1"/>
            </a:solidFill>
            <a:prstDash val="solid"/>
            <a:miter lim="800000"/>
          </a:ln>
          <a:effectLst>
            <a:innerShdw blurRad="76200">
              <a:srgbClr val="000000"/>
            </a:innerShdw>
          </a:effectLst>
        </p:spPr>
      </p:pic>
      <p:pic>
        <p:nvPicPr>
          <p:cNvPr id="24581" name="Picture 5"/>
          <p:cNvPicPr>
            <a:picLocks noChangeAspect="1" noChangeArrowheads="1"/>
          </p:cNvPicPr>
          <p:nvPr/>
        </p:nvPicPr>
        <p:blipFill>
          <a:blip r:embed="rId4"/>
          <a:srcRect/>
          <a:stretch>
            <a:fillRect/>
          </a:stretch>
        </p:blipFill>
        <p:spPr bwMode="auto">
          <a:xfrm>
            <a:off x="1000697" y="5088466"/>
            <a:ext cx="10878037" cy="1178454"/>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135405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Suspension of disbelief</a:t>
            </a:r>
            <a:endParaRPr lang="en-AU" dirty="0"/>
          </a:p>
        </p:txBody>
      </p:sp>
      <p:sp>
        <p:nvSpPr>
          <p:cNvPr id="3" name="Content Placeholder 2"/>
          <p:cNvSpPr>
            <a:spLocks noGrp="1"/>
          </p:cNvSpPr>
          <p:nvPr>
            <p:ph idx="1"/>
          </p:nvPr>
        </p:nvSpPr>
        <p:spPr/>
        <p:txBody>
          <a:bodyPr/>
          <a:lstStyle/>
          <a:p>
            <a:r>
              <a:rPr lang="en-AU" dirty="0" smtClean="0"/>
              <a:t>Through symbolism, meaning is created.</a:t>
            </a:r>
          </a:p>
          <a:p>
            <a:r>
              <a:rPr lang="en-AU" dirty="0" smtClean="0"/>
              <a:t>Symbolism, in the theatre, allows for deep meaning to be communicated in simple and effective ways.</a:t>
            </a:r>
          </a:p>
          <a:p>
            <a:r>
              <a:rPr lang="en-AU" dirty="0" smtClean="0"/>
              <a:t>When the audience understands a complex concept through symbolism, they are suspending their disbelief:</a:t>
            </a:r>
          </a:p>
          <a:p>
            <a:pPr lvl="1"/>
            <a:r>
              <a:rPr lang="en-AU" dirty="0" smtClean="0"/>
              <a:t>E.g. “I know that is just a person wearing a red mask, but I understand that the person is representing all things evil”.</a:t>
            </a:r>
            <a:endParaRPr lang="en-AU" dirty="0"/>
          </a:p>
        </p:txBody>
      </p:sp>
    </p:spTree>
    <p:extLst>
      <p:ext uri="{BB962C8B-B14F-4D97-AF65-F5344CB8AC3E}">
        <p14:creationId xmlns:p14="http://schemas.microsoft.com/office/powerpoint/2010/main" val="184090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Suspension of disbelief</a:t>
            </a:r>
            <a:endParaRPr lang="en-AU" dirty="0"/>
          </a:p>
        </p:txBody>
      </p:sp>
      <p:sp>
        <p:nvSpPr>
          <p:cNvPr id="3" name="Content Placeholder 2"/>
          <p:cNvSpPr>
            <a:spLocks noGrp="1"/>
          </p:cNvSpPr>
          <p:nvPr>
            <p:ph idx="1"/>
          </p:nvPr>
        </p:nvSpPr>
        <p:spPr/>
        <p:txBody>
          <a:bodyPr>
            <a:normAutofit fontScale="85000" lnSpcReduction="10000"/>
          </a:bodyPr>
          <a:lstStyle/>
          <a:p>
            <a:r>
              <a:rPr lang="en-AU" sz="1800" dirty="0" smtClean="0"/>
              <a:t>The term </a:t>
            </a:r>
            <a:r>
              <a:rPr lang="en-AU" sz="1800" b="1" dirty="0" smtClean="0"/>
              <a:t>suspension of disbelief</a:t>
            </a:r>
            <a:r>
              <a:rPr lang="en-AU" sz="1800" dirty="0" smtClean="0"/>
              <a:t> or willing </a:t>
            </a:r>
            <a:r>
              <a:rPr lang="en-AU" sz="1800" b="1" dirty="0" smtClean="0"/>
              <a:t>suspension of disbelief </a:t>
            </a:r>
            <a:r>
              <a:rPr lang="en-AU" sz="1800" dirty="0" smtClean="0"/>
              <a:t>has been defined as a willingness to </a:t>
            </a:r>
            <a:r>
              <a:rPr lang="en-AU" sz="1800" b="1" dirty="0" smtClean="0"/>
              <a:t>suspend</a:t>
            </a:r>
            <a:r>
              <a:rPr lang="en-AU" sz="1800" dirty="0" smtClean="0"/>
              <a:t> one's critical faculties and believe the unbelievable; sacrifice of realism and logic for the sake of enjoyment.</a:t>
            </a:r>
          </a:p>
          <a:p>
            <a:r>
              <a:rPr lang="en-AU" sz="1800" dirty="0" smtClean="0"/>
              <a:t>You need to direct your production with a particular style of theatre, or effecting combination of styles, to earn trust enough from the audience so that they are willing to suspend their disbelief and believe what you are presenting and representing.</a:t>
            </a:r>
          </a:p>
          <a:p>
            <a:r>
              <a:rPr lang="en-AU" sz="1800" dirty="0" smtClean="0"/>
              <a:t>How?</a:t>
            </a:r>
          </a:p>
          <a:p>
            <a:pPr lvl="1"/>
            <a:r>
              <a:rPr lang="en-AU" sz="1600" dirty="0" smtClean="0"/>
              <a:t>Design</a:t>
            </a:r>
          </a:p>
          <a:p>
            <a:pPr lvl="1"/>
            <a:r>
              <a:rPr lang="en-AU" sz="1600" dirty="0" smtClean="0"/>
              <a:t>Staging</a:t>
            </a:r>
          </a:p>
          <a:p>
            <a:pPr lvl="1"/>
            <a:r>
              <a:rPr lang="en-AU" sz="1600" dirty="0" smtClean="0"/>
              <a:t>Performance</a:t>
            </a:r>
          </a:p>
          <a:p>
            <a:pPr lvl="1"/>
            <a:r>
              <a:rPr lang="en-AU" sz="1600" dirty="0" smtClean="0"/>
              <a:t>Set</a:t>
            </a:r>
          </a:p>
          <a:p>
            <a:pPr lvl="1"/>
            <a:r>
              <a:rPr lang="en-AU" sz="1600" dirty="0" smtClean="0"/>
              <a:t>Props</a:t>
            </a:r>
          </a:p>
          <a:p>
            <a:pPr lvl="1"/>
            <a:r>
              <a:rPr lang="en-AU" sz="1600" dirty="0" smtClean="0"/>
              <a:t>Costume</a:t>
            </a:r>
          </a:p>
          <a:p>
            <a:pPr lvl="1"/>
            <a:r>
              <a:rPr lang="en-AU" sz="1600" dirty="0" smtClean="0"/>
              <a:t>And.............?</a:t>
            </a:r>
            <a:endParaRPr lang="en-AU" sz="1600"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238931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Julie </a:t>
            </a:r>
            <a:r>
              <a:rPr lang="en-AU" dirty="0" err="1" smtClean="0"/>
              <a:t>Taymor</a:t>
            </a:r>
            <a:endParaRPr lang="en-AU" dirty="0"/>
          </a:p>
        </p:txBody>
      </p:sp>
      <p:sp>
        <p:nvSpPr>
          <p:cNvPr id="3" name="Content Placeholder 2"/>
          <p:cNvSpPr>
            <a:spLocks noGrp="1"/>
          </p:cNvSpPr>
          <p:nvPr>
            <p:ph idx="1"/>
          </p:nvPr>
        </p:nvSpPr>
        <p:spPr>
          <a:xfrm>
            <a:off x="685800" y="2194560"/>
            <a:ext cx="3928533" cy="4024125"/>
          </a:xfrm>
        </p:spPr>
        <p:txBody>
          <a:bodyPr>
            <a:normAutofit/>
          </a:bodyPr>
          <a:lstStyle/>
          <a:p>
            <a:r>
              <a:rPr lang="en-AU" sz="1600" dirty="0" smtClean="0"/>
              <a:t>Born 1952, American stage and film director, playwright and costume designer.</a:t>
            </a:r>
          </a:p>
          <a:p>
            <a:r>
              <a:rPr lang="en-AU" sz="1600" dirty="0" smtClean="0"/>
              <a:t>Known for her inventive use of Asian-inspired masks and puppets.</a:t>
            </a:r>
          </a:p>
          <a:p>
            <a:r>
              <a:rPr lang="en-AU" sz="1600" dirty="0" smtClean="0"/>
              <a:t>First woman to win a Tony Award for best director in 1998.</a:t>
            </a:r>
          </a:p>
          <a:p>
            <a:r>
              <a:rPr lang="en-AU" sz="1600" dirty="0" smtClean="0"/>
              <a:t>Effectively utilises the concept of “the suspension of disbelief” by using visible puppeteers and masks. </a:t>
            </a:r>
          </a:p>
          <a:p>
            <a:r>
              <a:rPr lang="en-AU" sz="1600" dirty="0" smtClean="0"/>
              <a:t>Interesting concept of the </a:t>
            </a:r>
            <a:r>
              <a:rPr lang="en-AU" sz="1600" b="1" i="1" dirty="0" smtClean="0"/>
              <a:t>ideograph</a:t>
            </a:r>
            <a:r>
              <a:rPr lang="en-AU" sz="1600" dirty="0" smtClean="0"/>
              <a:t> used to stimulate a concept and the directorial process.</a:t>
            </a:r>
            <a:endParaRPr lang="en-AU" sz="1600"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1026" name="Picture 2" descr="http://static.makers.com/Julie%20Taymor%20The%20Shadow%20Plays.png"/>
          <p:cNvPicPr>
            <a:picLocks noChangeAspect="1" noChangeArrowheads="1"/>
          </p:cNvPicPr>
          <p:nvPr/>
        </p:nvPicPr>
        <p:blipFill>
          <a:blip r:embed="rId2"/>
          <a:srcRect/>
          <a:stretch>
            <a:fillRect/>
          </a:stretch>
        </p:blipFill>
        <p:spPr bwMode="auto">
          <a:xfrm>
            <a:off x="5176308" y="2108199"/>
            <a:ext cx="6448425" cy="3971925"/>
          </a:xfrm>
          <a:prstGeom prst="rect">
            <a:avLst/>
          </a:prstGeom>
          <a:noFill/>
        </p:spPr>
      </p:pic>
    </p:spTree>
    <p:extLst>
      <p:ext uri="{BB962C8B-B14F-4D97-AF65-F5344CB8AC3E}">
        <p14:creationId xmlns:p14="http://schemas.microsoft.com/office/powerpoint/2010/main" val="209805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Julie </a:t>
            </a:r>
            <a:r>
              <a:rPr lang="en-AU" dirty="0" err="1" smtClean="0"/>
              <a:t>Taymor</a:t>
            </a:r>
            <a:endParaRPr lang="en-AU" dirty="0"/>
          </a:p>
        </p:txBody>
      </p:sp>
      <p:sp>
        <p:nvSpPr>
          <p:cNvPr id="3" name="Content Placeholder 2"/>
          <p:cNvSpPr>
            <a:spLocks noGrp="1"/>
          </p:cNvSpPr>
          <p:nvPr>
            <p:ph idx="1"/>
          </p:nvPr>
        </p:nvSpPr>
        <p:spPr>
          <a:xfrm>
            <a:off x="3598333" y="1906694"/>
            <a:ext cx="7289800" cy="4024125"/>
          </a:xfrm>
        </p:spPr>
        <p:txBody>
          <a:bodyPr>
            <a:noAutofit/>
          </a:bodyPr>
          <a:lstStyle/>
          <a:p>
            <a:r>
              <a:rPr lang="en-AU" dirty="0" smtClean="0"/>
              <a:t>Experienced theatre director and has moved into the film industry also.</a:t>
            </a:r>
          </a:p>
          <a:p>
            <a:r>
              <a:rPr lang="en-AU" dirty="0" smtClean="0"/>
              <a:t>Has a keen interest in other cultures which influences her work.</a:t>
            </a:r>
          </a:p>
          <a:p>
            <a:r>
              <a:rPr lang="en-AU" dirty="0" smtClean="0"/>
              <a:t>Finished college in the 1970’s and travelled to Asia on a fellowship.</a:t>
            </a:r>
          </a:p>
          <a:p>
            <a:r>
              <a:rPr lang="en-AU" dirty="0" smtClean="0"/>
              <a:t>Established her own theatre company in Bali – </a:t>
            </a:r>
            <a:r>
              <a:rPr lang="en-AU" b="1" dirty="0" smtClean="0"/>
              <a:t>Theatre </a:t>
            </a:r>
            <a:r>
              <a:rPr lang="en-AU" b="1" dirty="0" err="1" smtClean="0"/>
              <a:t>Loh</a:t>
            </a:r>
            <a:r>
              <a:rPr lang="en-AU" dirty="0" smtClean="0"/>
              <a:t>.</a:t>
            </a:r>
          </a:p>
          <a:p>
            <a:r>
              <a:rPr lang="en-AU" dirty="0" smtClean="0"/>
              <a:t>Stage that she was impressed by </a:t>
            </a:r>
            <a:r>
              <a:rPr lang="en-AU" dirty="0" err="1" smtClean="0"/>
              <a:t>theater’s</a:t>
            </a:r>
            <a:r>
              <a:rPr lang="en-AU" dirty="0" smtClean="0"/>
              <a:t> role in society there. </a:t>
            </a:r>
          </a:p>
          <a:p>
            <a:pPr lvl="1"/>
            <a:r>
              <a:rPr lang="en-AU" b="1" dirty="0" smtClean="0"/>
              <a:t>“I was very taken with the fact that the theatre productions there were a part of everyday life. . . . You don’t do it because . . .you’re going to be reviewed in Time magazine, but it’s part of what it is to be a living human being.”</a:t>
            </a:r>
            <a:endParaRPr lang="en-AU" sz="1800" dirty="0" smtClean="0"/>
          </a:p>
          <a:p>
            <a:r>
              <a:rPr lang="en-AU" dirty="0" smtClean="0"/>
              <a:t>Has </a:t>
            </a:r>
            <a:r>
              <a:rPr lang="en-AU" dirty="0" smtClean="0"/>
              <a:t>one awards for scenic, costume and puppet design as well as directing.</a:t>
            </a:r>
          </a:p>
          <a:p>
            <a:endParaRPr lang="en-AU" dirty="0" smtClean="0"/>
          </a:p>
          <a:p>
            <a:pPr>
              <a:buNone/>
            </a:pPr>
            <a:r>
              <a:rPr lang="en-AU" dirty="0" smtClean="0"/>
              <a:t>			</a:t>
            </a:r>
            <a:r>
              <a:rPr lang="en-AU" sz="1050" i="1" dirty="0" smtClean="0"/>
              <a:t>Julie </a:t>
            </a:r>
            <a:r>
              <a:rPr lang="en-AU" sz="1050" i="1" dirty="0" err="1" smtClean="0"/>
              <a:t>Taymor</a:t>
            </a:r>
            <a:r>
              <a:rPr lang="en-AU" sz="1050" i="1" dirty="0" smtClean="0"/>
              <a:t> Biography, </a:t>
            </a:r>
            <a:r>
              <a:rPr lang="en-AU" sz="1050" i="1" dirty="0" smtClean="0">
                <a:hlinkClick r:id="rId2"/>
              </a:rPr>
              <a:t>http://www.biography.com/people/julietaymor320722</a:t>
            </a:r>
            <a:r>
              <a:rPr lang="en-AU" sz="1050" i="1" dirty="0" smtClean="0"/>
              <a:t>, March 23 2016.</a:t>
            </a:r>
            <a:endParaRPr lang="en-AU" i="1" dirty="0" smtClean="0"/>
          </a:p>
        </p:txBody>
      </p:sp>
      <p:sp>
        <p:nvSpPr>
          <p:cNvPr id="5" name="Slide Number Placeholder 4"/>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Picture 2" descr="http://cdnph.upi.com/topic/photo/ss/upi/66f55d0f36fe6aa753306eab9b7299bf/1998-Tony-Awards-ceremonies-Taymor-1st-woman-to-win-for-directing-a-musical_1.jpg"/>
          <p:cNvPicPr>
            <a:picLocks noChangeAspect="1" noChangeArrowheads="1"/>
          </p:cNvPicPr>
          <p:nvPr/>
        </p:nvPicPr>
        <p:blipFill>
          <a:blip r:embed="rId3"/>
          <a:srcRect/>
          <a:stretch>
            <a:fillRect/>
          </a:stretch>
        </p:blipFill>
        <p:spPr bwMode="auto">
          <a:xfrm>
            <a:off x="299509" y="1971676"/>
            <a:ext cx="3028950" cy="4105275"/>
          </a:xfrm>
          <a:prstGeom prst="rect">
            <a:avLst/>
          </a:prstGeom>
          <a:noFill/>
        </p:spPr>
      </p:pic>
    </p:spTree>
    <p:extLst>
      <p:ext uri="{BB962C8B-B14F-4D97-AF65-F5344CB8AC3E}">
        <p14:creationId xmlns:p14="http://schemas.microsoft.com/office/powerpoint/2010/main" val="273633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Julie </a:t>
            </a:r>
            <a:r>
              <a:rPr lang="en-AU" dirty="0" err="1" smtClean="0"/>
              <a:t>Taymor</a:t>
            </a:r>
            <a:endParaRPr lang="en-AU" dirty="0"/>
          </a:p>
        </p:txBody>
      </p:sp>
      <p:sp>
        <p:nvSpPr>
          <p:cNvPr id="3" name="Footer Placeholder 2"/>
          <p:cNvSpPr>
            <a:spLocks noGrp="1"/>
          </p:cNvSpPr>
          <p:nvPr>
            <p:ph type="ftr" sz="quarter" idx="11"/>
          </p:nvPr>
        </p:nvSpPr>
        <p:spPr/>
        <p:txBody>
          <a:bodyPr/>
          <a:lstStyle/>
          <a:p>
            <a:r>
              <a:rPr lang="en-AU" smtClean="0"/>
              <a:t>YPT Director's Course, Week 3, A. Taylor</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
        <p:nvSpPr>
          <p:cNvPr id="5" name="TextBox 4"/>
          <p:cNvSpPr txBox="1"/>
          <p:nvPr/>
        </p:nvSpPr>
        <p:spPr>
          <a:xfrm>
            <a:off x="5394864" y="1808513"/>
            <a:ext cx="6022803" cy="369332"/>
          </a:xfrm>
          <a:prstGeom prst="rect">
            <a:avLst/>
          </a:prstGeom>
          <a:noFill/>
        </p:spPr>
        <p:txBody>
          <a:bodyPr wrap="none" rtlCol="0">
            <a:spAutoFit/>
          </a:bodyPr>
          <a:lstStyle/>
          <a:p>
            <a:r>
              <a:rPr lang="en-AU" dirty="0" smtClean="0"/>
              <a:t>Spider-Man, Lion King and Life on the Creative Edge</a:t>
            </a:r>
            <a:endParaRPr lang="en-AU" dirty="0"/>
          </a:p>
        </p:txBody>
      </p:sp>
      <p:pic>
        <p:nvPicPr>
          <p:cNvPr id="6" name="Julie Taymor- Spider-Man, The Lion King and life on the creative edge.mp4">
            <a:hlinkClick r:id="" action="ppaction://media"/>
          </p:cNvPr>
          <p:cNvPicPr>
            <a:picLocks noRot="1" noChangeAspect="1"/>
          </p:cNvPicPr>
          <p:nvPr>
            <a:videoFile r:link="rId1"/>
          </p:nvPr>
        </p:nvPicPr>
        <p:blipFill>
          <a:blip r:embed="rId3"/>
          <a:stretch>
            <a:fillRect/>
          </a:stretch>
        </p:blipFill>
        <p:spPr>
          <a:xfrm>
            <a:off x="4848580" y="2480733"/>
            <a:ext cx="6953955" cy="3911600"/>
          </a:xfrm>
          <a:prstGeom prst="rect">
            <a:avLst/>
          </a:prstGeom>
        </p:spPr>
      </p:pic>
      <p:pic>
        <p:nvPicPr>
          <p:cNvPr id="26626" name="Picture 2" descr="http://i.tm-cdn.com/photos/74924.jpg"/>
          <p:cNvPicPr>
            <a:picLocks noChangeAspect="1" noChangeArrowheads="1"/>
          </p:cNvPicPr>
          <p:nvPr/>
        </p:nvPicPr>
        <p:blipFill>
          <a:blip r:embed="rId4"/>
          <a:srcRect l="37665" r="5838"/>
          <a:stretch>
            <a:fillRect/>
          </a:stretch>
        </p:blipFill>
        <p:spPr bwMode="auto">
          <a:xfrm>
            <a:off x="304799" y="1625600"/>
            <a:ext cx="3928533" cy="4726025"/>
          </a:xfrm>
          <a:prstGeom prst="rect">
            <a:avLst/>
          </a:prstGeom>
          <a:noFill/>
        </p:spPr>
      </p:pic>
    </p:spTree>
    <p:extLst>
      <p:ext uri="{BB962C8B-B14F-4D97-AF65-F5344CB8AC3E}">
        <p14:creationId xmlns:p14="http://schemas.microsoft.com/office/powerpoint/2010/main" val="813974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Ideograph</a:t>
            </a:r>
            <a:endParaRPr lang="en-AU" dirty="0"/>
          </a:p>
        </p:txBody>
      </p:sp>
      <p:sp>
        <p:nvSpPr>
          <p:cNvPr id="3" name="Content Placeholder 2"/>
          <p:cNvSpPr>
            <a:spLocks noGrp="1"/>
          </p:cNvSpPr>
          <p:nvPr>
            <p:ph idx="1"/>
          </p:nvPr>
        </p:nvSpPr>
        <p:spPr/>
        <p:txBody>
          <a:bodyPr/>
          <a:lstStyle/>
          <a:p>
            <a:r>
              <a:rPr lang="en-AU" dirty="0" smtClean="0"/>
              <a:t>A graphic symbol that represents an idea or concept</a:t>
            </a:r>
          </a:p>
        </p:txBody>
      </p:sp>
      <p:sp>
        <p:nvSpPr>
          <p:cNvPr id="5" name="Slide Number Placeholder 4"/>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28674" name="Picture 2" descr="http://www.wired.com/wp-content/uploads/2015/10/1965-Sign-for-Children-1024x911.jpg"/>
          <p:cNvPicPr>
            <a:picLocks noChangeAspect="1" noChangeArrowheads="1"/>
          </p:cNvPicPr>
          <p:nvPr/>
        </p:nvPicPr>
        <p:blipFill>
          <a:blip r:embed="rId2"/>
          <a:srcRect/>
          <a:stretch>
            <a:fillRect/>
          </a:stretch>
        </p:blipFill>
        <p:spPr bwMode="auto">
          <a:xfrm>
            <a:off x="9401426" y="2336800"/>
            <a:ext cx="2531487" cy="2252134"/>
          </a:xfrm>
          <a:prstGeom prst="rect">
            <a:avLst/>
          </a:prstGeom>
          <a:noFill/>
        </p:spPr>
      </p:pic>
      <p:pic>
        <p:nvPicPr>
          <p:cNvPr id="28676" name="Picture 4" descr="https://pixabay.com/static/uploads/photo/2015/07/30/11/03/road-sign-867215_960_720.png"/>
          <p:cNvPicPr>
            <a:picLocks noChangeAspect="1" noChangeArrowheads="1"/>
          </p:cNvPicPr>
          <p:nvPr/>
        </p:nvPicPr>
        <p:blipFill>
          <a:blip r:embed="rId3"/>
          <a:srcRect/>
          <a:stretch>
            <a:fillRect/>
          </a:stretch>
        </p:blipFill>
        <p:spPr bwMode="auto">
          <a:xfrm>
            <a:off x="6366933" y="3606269"/>
            <a:ext cx="2853797" cy="2853797"/>
          </a:xfrm>
          <a:prstGeom prst="rect">
            <a:avLst/>
          </a:prstGeom>
          <a:noFill/>
        </p:spPr>
      </p:pic>
      <p:pic>
        <p:nvPicPr>
          <p:cNvPr id="28678" name="Picture 6" descr="https://upload.wikimedia.org/wikipedia/commons/thumb/6/6b/No_Smoking.svg/2000px-No_Smoking.svg.png"/>
          <p:cNvPicPr>
            <a:picLocks noChangeAspect="1" noChangeArrowheads="1"/>
          </p:cNvPicPr>
          <p:nvPr/>
        </p:nvPicPr>
        <p:blipFill>
          <a:blip r:embed="rId4"/>
          <a:srcRect/>
          <a:stretch>
            <a:fillRect/>
          </a:stretch>
        </p:blipFill>
        <p:spPr bwMode="auto">
          <a:xfrm>
            <a:off x="144870" y="3082028"/>
            <a:ext cx="2108039" cy="2108039"/>
          </a:xfrm>
          <a:prstGeom prst="rect">
            <a:avLst/>
          </a:prstGeom>
          <a:noFill/>
        </p:spPr>
      </p:pic>
      <p:pic>
        <p:nvPicPr>
          <p:cNvPr id="28680" name="Picture 8" descr="http://images.all-free-download.com/images/graphiclarge/sign_no_animals_117325.jpg"/>
          <p:cNvPicPr>
            <a:picLocks noChangeAspect="1" noChangeArrowheads="1"/>
          </p:cNvPicPr>
          <p:nvPr/>
        </p:nvPicPr>
        <p:blipFill>
          <a:blip r:embed="rId5"/>
          <a:srcRect/>
          <a:stretch>
            <a:fillRect/>
          </a:stretch>
        </p:blipFill>
        <p:spPr bwMode="auto">
          <a:xfrm>
            <a:off x="2826808" y="2870200"/>
            <a:ext cx="3248025" cy="3248025"/>
          </a:xfrm>
          <a:prstGeom prst="rect">
            <a:avLst/>
          </a:prstGeom>
          <a:noFill/>
        </p:spPr>
      </p:pic>
    </p:spTree>
    <p:extLst>
      <p:ext uri="{BB962C8B-B14F-4D97-AF65-F5344CB8AC3E}">
        <p14:creationId xmlns:p14="http://schemas.microsoft.com/office/powerpoint/2010/main" val="1731179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33&quot;&gt;&lt;/object&gt;&lt;object type=&quot;2&quot; unique_id=&quot;10034&quot;&gt;&lt;object type=&quot;3&quot; unique_id=&quot;10035&quot;&gt;&lt;property id=&quot;20148&quot; value=&quot;5&quot;/&gt;&lt;property id=&quot;20300&quot; value=&quot;Slide 1 - &amp;quot;Julie Taymor&amp;quot;&quot;/&gt;&lt;property id=&quot;20307&quot; value=&quot;256&quot;/&gt;&lt;/object&gt;&lt;object type=&quot;3&quot; unique_id=&quot;10036&quot;&gt;&lt;property id=&quot;20148&quot; value=&quot;5&quot;/&gt;&lt;property id=&quot;20300&quot; value=&quot;Slide 2 - &amp;quot;Symbolism&amp;quot;&quot;/&gt;&lt;property id=&quot;20307&quot; value=&quot;257&quot;/&gt;&lt;/object&gt;&lt;object type=&quot;3&quot; unique_id=&quot;10037&quot;&gt;&lt;property id=&quot;20148&quot; value=&quot;5&quot;/&gt;&lt;property id=&quot;20300&quot; value=&quot;Slide 3 - &amp;quot;Symbolism&amp;quot;&quot;/&gt;&lt;property id=&quot;20307&quot; value=&quot;258&quot;/&gt;&lt;/object&gt;&lt;object type=&quot;3&quot; unique_id=&quot;10038&quot;&gt;&lt;property id=&quot;20148&quot; value=&quot;5&quot;/&gt;&lt;property id=&quot;20300&quot; value=&quot;Slide 4 - &amp;quot;Suspension of disbelief&amp;quot;&quot;/&gt;&lt;property id=&quot;20307&quot; value=&quot;262&quot;/&gt;&lt;/object&gt;&lt;object type=&quot;3&quot; unique_id=&quot;10039&quot;&gt;&lt;property id=&quot;20148&quot; value=&quot;5&quot;/&gt;&lt;property id=&quot;20300&quot; value=&quot;Slide 5 - &amp;quot;Suspension of disbelief&amp;quot;&quot;/&gt;&lt;property id=&quot;20307&quot; value=&quot;266&quot;/&gt;&lt;/object&gt;&lt;object type=&quot;3&quot; unique_id=&quot;10040&quot;&gt;&lt;property id=&quot;20148&quot; value=&quot;5&quot;/&gt;&lt;property id=&quot;20300&quot; value=&quot;Slide 6 - &amp;quot;Julie Taymor&amp;quot;&quot;/&gt;&lt;property id=&quot;20307&quot; value=&quot;259&quot;/&gt;&lt;/object&gt;&lt;object type=&quot;3&quot; unique_id=&quot;10041&quot;&gt;&lt;property id=&quot;20148&quot; value=&quot;5&quot;/&gt;&lt;property id=&quot;20300&quot; value=&quot;Slide 7 - &amp;quot;Julie Taymor&amp;quot;&quot;/&gt;&lt;property id=&quot;20307&quot; value=&quot;260&quot;/&gt;&lt;/object&gt;&lt;object type=&quot;3&quot; unique_id=&quot;10042&quot;&gt;&lt;property id=&quot;20148&quot; value=&quot;5&quot;/&gt;&lt;property id=&quot;20300&quot; value=&quot;Slide 8 - &amp;quot;Julie Taymor&amp;quot;&quot;/&gt;&lt;property id=&quot;20307&quot; value=&quot;261&quot;/&gt;&lt;/object&gt;&lt;object type=&quot;3&quot; unique_id=&quot;10043&quot;&gt;&lt;property id=&quot;20148&quot; value=&quot;5&quot;/&gt;&lt;property id=&quot;20300&quot; value=&quot;Slide 9 - &amp;quot;Ideograph&amp;quot;&quot;/&gt;&lt;property id=&quot;20307&quot; value=&quot;263&quot;/&gt;&lt;/object&gt;&lt;object type=&quot;3&quot; unique_id=&quot;10044&quot;&gt;&lt;property id=&quot;20148&quot; value=&quot;5&quot;/&gt;&lt;property id=&quot;20300&quot; value=&quot;Slide 10&quot;/&gt;&lt;property id=&quot;20307&quot; value=&quot;264&quot;/&gt;&lt;/object&gt;&lt;object type=&quot;3&quot; unique_id=&quot;10045&quot;&gt;&lt;property id=&quot;20148&quot; value=&quot;5&quot;/&gt;&lt;property id=&quot;20300&quot; value=&quot;Slide 11&quot;/&gt;&lt;property id=&quot;20307&quot; value=&quot;265&quot;/&gt;&lt;/object&gt;&lt;object type=&quot;3&quot; unique_id=&quot;10046&quot;&gt;&lt;property id=&quot;20148&quot; value=&quot;5&quot;/&gt;&lt;property id=&quot;20300&quot; value=&quot;Slide 12&quot;/&gt;&lt;property id=&quot;20307&quot; value=&quot;267&quot;/&gt;&lt;/object&gt;&lt;object type=&quot;3&quot; unique_id=&quot;10047&quot;&gt;&lt;property id=&quot;20148&quot; value=&quot;5&quot;/&gt;&lt;property id=&quot;20300&quot; value=&quot;Slide 13 - &amp;quot;In pairs...&amp;quot;&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12</TotalTime>
  <Words>382</Words>
  <Application>Microsoft Office PowerPoint</Application>
  <PresentationFormat>Widescreen</PresentationFormat>
  <Paragraphs>65</Paragraphs>
  <Slides>13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Julie Taymor</vt:lpstr>
      <vt:lpstr>Symbolism</vt:lpstr>
      <vt:lpstr>Symbolism</vt:lpstr>
      <vt:lpstr>Suspension of disbelief</vt:lpstr>
      <vt:lpstr>Suspension of disbelief</vt:lpstr>
      <vt:lpstr>Julie Taymor</vt:lpstr>
      <vt:lpstr>Julie Taymor</vt:lpstr>
      <vt:lpstr>Julie Taymor</vt:lpstr>
      <vt:lpstr>Ideograph</vt:lpstr>
      <vt:lpstr>PowerPoint Presentation</vt:lpstr>
      <vt:lpstr>PowerPoint Presentation</vt:lpstr>
      <vt:lpstr>PowerPoint Presentation</vt:lpstr>
      <vt:lpstr>In pairs...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Julie Taymor</dc:title>
  <dc:creator>Aaron Taylor</dc:creator>
  <cp:lastModifiedBy>Aaron Taylor</cp:lastModifiedBy>
  <cp:revision>3</cp:revision>
  <dcterms:created xsi:type="dcterms:W3CDTF">2016-06-07T04:21:58Z</dcterms:created>
  <dcterms:modified xsi:type="dcterms:W3CDTF">2016-06-07T04:34:37Z</dcterms:modified>
</cp:coreProperties>
</file>